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83" r:id="rId13"/>
    <p:sldId id="269" r:id="rId14"/>
    <p:sldId id="270" r:id="rId15"/>
    <p:sldId id="287" r:id="rId16"/>
    <p:sldId id="271" r:id="rId17"/>
    <p:sldId id="272" r:id="rId18"/>
    <p:sldId id="273" r:id="rId19"/>
    <p:sldId id="275" r:id="rId20"/>
    <p:sldId id="274" r:id="rId21"/>
    <p:sldId id="276" r:id="rId22"/>
    <p:sldId id="277" r:id="rId23"/>
    <p:sldId id="278" r:id="rId24"/>
    <p:sldId id="280" r:id="rId25"/>
    <p:sldId id="286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073" autoAdjust="0"/>
    <p:restoredTop sz="86380" autoAdjust="0"/>
  </p:normalViewPr>
  <p:slideViewPr>
    <p:cSldViewPr snapToGrid="0" snapToObjects="1">
      <p:cViewPr varScale="1">
        <p:scale>
          <a:sx n="145" d="100"/>
          <a:sy n="145" d="100"/>
        </p:scale>
        <p:origin x="-104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9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2C841-40F9-1A4F-A5B4-8A5B4B0E7609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E3CAAE-DB8D-6343-A631-19A7CACFF5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30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E3CAAE-DB8D-6343-A631-19A7CACFF57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26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E3E2-CD5E-9340-AB87-039C13AA865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AC5-227C-E547-8FBB-95C22019D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31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E3E2-CD5E-9340-AB87-039C13AA865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AC5-227C-E547-8FBB-95C22019D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41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E3E2-CD5E-9340-AB87-039C13AA865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AC5-227C-E547-8FBB-95C22019D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91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E3E2-CD5E-9340-AB87-039C13AA865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AC5-227C-E547-8FBB-95C22019D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256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E3E2-CD5E-9340-AB87-039C13AA865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AC5-227C-E547-8FBB-95C22019D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5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E3E2-CD5E-9340-AB87-039C13AA865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AC5-227C-E547-8FBB-95C22019D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3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E3E2-CD5E-9340-AB87-039C13AA865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AC5-227C-E547-8FBB-95C22019D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418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E3E2-CD5E-9340-AB87-039C13AA865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AC5-227C-E547-8FBB-95C22019D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36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E3E2-CD5E-9340-AB87-039C13AA865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AC5-227C-E547-8FBB-95C22019D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2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E3E2-CD5E-9340-AB87-039C13AA865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AC5-227C-E547-8FBB-95C22019D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540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E3E2-CD5E-9340-AB87-039C13AA865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078AC5-227C-E547-8FBB-95C22019D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92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1E3E2-CD5E-9340-AB87-039C13AA865E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78AC5-227C-E547-8FBB-95C22019D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917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 Queries to the Root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67549" y="4490452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/>
              <a:t>Geoff Huston &amp; George </a:t>
            </a:r>
            <a:r>
              <a:rPr lang="en-US" sz="2400" dirty="0" err="1" smtClean="0"/>
              <a:t>Michaelson</a:t>
            </a:r>
            <a:endParaRPr lang="en-US" sz="2400" dirty="0" smtClean="0"/>
          </a:p>
          <a:p>
            <a:pPr algn="r"/>
            <a:r>
              <a:rPr lang="en-US" sz="2400" dirty="0" err="1" smtClean="0"/>
              <a:t>research@apnic.net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2957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Theory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24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The single label name:</a:t>
            </a:r>
          </a:p>
          <a:p>
            <a:pPr marL="400050" lvl="1" indent="0">
              <a:buNone/>
            </a:pPr>
            <a:r>
              <a:rPr lang="en-US" sz="2400" dirty="0" smtClean="0"/>
              <a:t>If there is a local search string defined then this string will be appended to the label and the DNS query is formed</a:t>
            </a:r>
          </a:p>
          <a:p>
            <a:pPr marL="400050" lvl="1" indent="0">
              <a:buNone/>
            </a:pPr>
            <a:r>
              <a:rPr lang="en-US" sz="2400" dirty="0" smtClean="0"/>
              <a:t>If the search string is a defined name then the name servers for the name should be cached, and the query should not appear at the root</a:t>
            </a:r>
          </a:p>
          <a:p>
            <a:pPr marL="400050" lvl="1" indent="0">
              <a:buNone/>
            </a:pPr>
            <a:r>
              <a:rPr lang="en-US" sz="2400" dirty="0" smtClean="0"/>
              <a:t>If there is no local search string then the name should be queried, but as this is a unique name, it is not cache, so the query should be  visible to the root servers (*)</a:t>
            </a:r>
          </a:p>
          <a:p>
            <a:pPr marL="400050" lvl="1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dirty="0" smtClean="0"/>
              <a:t>The 2-label name:</a:t>
            </a:r>
          </a:p>
          <a:p>
            <a:pPr marL="400050" lvl="1" indent="0">
              <a:buNone/>
            </a:pPr>
            <a:r>
              <a:rPr lang="en-US" sz="2400" dirty="0" smtClean="0"/>
              <a:t>The name should not have any search string appended</a:t>
            </a:r>
          </a:p>
          <a:p>
            <a:pPr marL="400050" lvl="1" indent="0">
              <a:buNone/>
            </a:pPr>
            <a:r>
              <a:rPr lang="en-US" sz="2400" dirty="0" smtClean="0"/>
              <a:t>As the name is unique, the name should be the subject of a query to the root servers (*)</a:t>
            </a:r>
          </a:p>
        </p:txBody>
      </p:sp>
    </p:spTree>
    <p:extLst>
      <p:ext uri="{BB962C8B-B14F-4D97-AF65-F5344CB8AC3E}">
        <p14:creationId xmlns:p14="http://schemas.microsoft.com/office/powerpoint/2010/main" val="1415800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Theory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root server query logs should contain some single label queries</a:t>
            </a:r>
            <a:r>
              <a:rPr lang="en-US" dirty="0"/>
              <a:t> </a:t>
            </a:r>
            <a:r>
              <a:rPr lang="en-US" dirty="0" smtClean="0"/>
              <a:t>(presumably where there are no locally defined search strings)</a:t>
            </a:r>
          </a:p>
          <a:p>
            <a:r>
              <a:rPr lang="en-US" dirty="0"/>
              <a:t>A</a:t>
            </a:r>
            <a:r>
              <a:rPr lang="en-US" dirty="0" smtClean="0"/>
              <a:t> comprehensive root server query log collection should contain all 2 label name queries (*)</a:t>
            </a:r>
          </a:p>
        </p:txBody>
      </p:sp>
    </p:spTree>
    <p:extLst>
      <p:ext uri="{BB962C8B-B14F-4D97-AF65-F5344CB8AC3E}">
        <p14:creationId xmlns:p14="http://schemas.microsoft.com/office/powerpoint/2010/main" val="3769499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(*) Well… not quite “all”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dirty="0" smtClean="0"/>
              <a:t>A number of recursive DNS resolvers (including Google’s PDNS) maintain a local copy of the signed root zone, and are able to respond to incoming queries from their local root zone without passing the query to a root server</a:t>
            </a:r>
          </a:p>
        </p:txBody>
      </p:sp>
    </p:spTree>
    <p:extLst>
      <p:ext uri="{BB962C8B-B14F-4D97-AF65-F5344CB8AC3E}">
        <p14:creationId xmlns:p14="http://schemas.microsoft.com/office/powerpoint/2010/main" val="2470484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DITL root logs are incomplete</a:t>
            </a:r>
          </a:p>
          <a:p>
            <a:pPr lvl="1"/>
            <a:r>
              <a:rPr lang="en-US" dirty="0" smtClean="0"/>
              <a:t>Not all root servers</a:t>
            </a:r>
          </a:p>
          <a:p>
            <a:pPr lvl="1"/>
            <a:r>
              <a:rPr lang="en-US" dirty="0" smtClean="0"/>
              <a:t>Not all </a:t>
            </a:r>
            <a:r>
              <a:rPr lang="en-US" dirty="0" err="1" smtClean="0"/>
              <a:t>anycast</a:t>
            </a:r>
            <a:r>
              <a:rPr lang="en-US" dirty="0" smtClean="0"/>
              <a:t> instances</a:t>
            </a:r>
          </a:p>
          <a:p>
            <a:r>
              <a:rPr lang="en-US" dirty="0" smtClean="0"/>
              <a:t>Not all resolvers forward all queries relating to non-cached names to a root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101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79880"/>
          </a:xfrm>
        </p:spPr>
        <p:txBody>
          <a:bodyPr/>
          <a:lstStyle/>
          <a:p>
            <a:r>
              <a:rPr lang="en-US" dirty="0" smtClean="0"/>
              <a:t>Experiments seen at the root </a:t>
            </a:r>
            <a:r>
              <a:rPr lang="en-US" u="sng" dirty="0" smtClean="0"/>
              <a:t>and</a:t>
            </a:r>
            <a:r>
              <a:rPr lang="en-US" dirty="0" smtClean="0"/>
              <a:t> seen at the server: 3,326,162</a:t>
            </a:r>
          </a:p>
          <a:p>
            <a:r>
              <a:rPr lang="en-US" dirty="0" smtClean="0"/>
              <a:t>Most of these align with theory</a:t>
            </a:r>
          </a:p>
          <a:p>
            <a:pPr lvl="1"/>
            <a:r>
              <a:rPr lang="en-US" dirty="0" smtClean="0"/>
              <a:t>i.e. we see the two-label name queries at the root, but not the single label name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6774" y="4816005"/>
            <a:ext cx="8599342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latin typeface="Lucida Console"/>
                <a:cs typeface="Lucida Console"/>
              </a:rPr>
              <a:t>46.185.98.0 </a:t>
            </a:r>
            <a:r>
              <a:rPr lang="en-US" sz="900" dirty="0">
                <a:latin typeface="Lucida Console"/>
                <a:cs typeface="Lucida Console"/>
              </a:rPr>
              <a:t>Mozilla/5.0 (Windows NT 6.1; WOW64) </a:t>
            </a:r>
            <a:r>
              <a:rPr lang="en-US" sz="900" dirty="0" err="1">
                <a:latin typeface="Lucida Console"/>
                <a:cs typeface="Lucida Console"/>
              </a:rPr>
              <a:t>AppleWebKit</a:t>
            </a:r>
            <a:r>
              <a:rPr lang="en-US" sz="900" dirty="0">
                <a:latin typeface="Lucida Console"/>
                <a:cs typeface="Lucida Console"/>
              </a:rPr>
              <a:t>/537.36 (KHTML, like Gecko) Chrome/34.0.1847.116 Safari/537.36</a:t>
            </a:r>
          </a:p>
          <a:p>
            <a:r>
              <a:rPr lang="en-US" sz="900" dirty="0" smtClean="0">
                <a:latin typeface="Lucida Console"/>
                <a:cs typeface="Lucida Console"/>
              </a:rPr>
              <a:t>k </a:t>
            </a:r>
            <a:r>
              <a:rPr lang="en-US" sz="900" dirty="0">
                <a:latin typeface="Lucida Console"/>
                <a:cs typeface="Lucida Console"/>
              </a:rPr>
              <a:t>A second-label.q1w2e3r46t-10002ee-single-label-name</a:t>
            </a:r>
            <a:r>
              <a:rPr lang="en-US" sz="900" dirty="0" smtClean="0">
                <a:latin typeface="Lucida Console"/>
                <a:cs typeface="Lucida Console"/>
              </a:rPr>
              <a:t>.</a:t>
            </a:r>
          </a:p>
          <a:p>
            <a:endParaRPr lang="en-US" sz="900" dirty="0">
              <a:latin typeface="Lucida Console"/>
              <a:cs typeface="Lucida Console"/>
            </a:endParaRPr>
          </a:p>
          <a:p>
            <a:r>
              <a:rPr lang="en-US" sz="900" dirty="0" smtClean="0">
                <a:latin typeface="Lucida Console"/>
                <a:cs typeface="Lucida Console"/>
              </a:rPr>
              <a:t>61.28.160.0 </a:t>
            </a:r>
            <a:r>
              <a:rPr lang="en-US" sz="900" dirty="0">
                <a:latin typeface="Lucida Console"/>
                <a:cs typeface="Lucida Console"/>
              </a:rPr>
              <a:t>Mozilla/5.0 (Windows NT 6.1) </a:t>
            </a:r>
            <a:r>
              <a:rPr lang="en-US" sz="900" dirty="0" err="1">
                <a:latin typeface="Lucida Console"/>
                <a:cs typeface="Lucida Console"/>
              </a:rPr>
              <a:t>AppleWebKit</a:t>
            </a:r>
            <a:r>
              <a:rPr lang="en-US" sz="900" dirty="0">
                <a:latin typeface="Lucida Console"/>
                <a:cs typeface="Lucida Console"/>
              </a:rPr>
              <a:t>/537.36 (KHTML, like Gecko) Chrome/34.0.1847.116 Safari/537.36</a:t>
            </a:r>
          </a:p>
          <a:p>
            <a:r>
              <a:rPr lang="en-US" sz="900" dirty="0" err="1" smtClean="0">
                <a:latin typeface="Lucida Console"/>
                <a:cs typeface="Lucida Console"/>
              </a:rPr>
              <a:t>i</a:t>
            </a:r>
            <a:r>
              <a:rPr lang="en-US" sz="900" dirty="0" smtClean="0">
                <a:latin typeface="Lucida Console"/>
                <a:cs typeface="Lucida Console"/>
              </a:rPr>
              <a:t> </a:t>
            </a:r>
            <a:r>
              <a:rPr lang="en-US" sz="900" dirty="0">
                <a:latin typeface="Lucida Console"/>
                <a:cs typeface="Lucida Console"/>
              </a:rPr>
              <a:t>A second-label.q1w2e3r46t-100031e-single-label-name.</a:t>
            </a:r>
          </a:p>
          <a:p>
            <a:endParaRPr lang="en-US" sz="900" dirty="0" smtClean="0">
              <a:latin typeface="Lucida Console"/>
              <a:cs typeface="Lucida Console"/>
            </a:endParaRPr>
          </a:p>
          <a:p>
            <a:r>
              <a:rPr lang="en-US" sz="900" dirty="0" smtClean="0">
                <a:latin typeface="Lucida Console"/>
                <a:cs typeface="Lucida Console"/>
              </a:rPr>
              <a:t>37.244.130.0 </a:t>
            </a:r>
            <a:r>
              <a:rPr lang="en-US" sz="900" dirty="0">
                <a:latin typeface="Lucida Console"/>
                <a:cs typeface="Lucida Console"/>
              </a:rPr>
              <a:t>Mozilla/5.0 (Windows NT 5.1) </a:t>
            </a:r>
            <a:r>
              <a:rPr lang="en-US" sz="900" dirty="0" err="1">
                <a:latin typeface="Lucida Console"/>
                <a:cs typeface="Lucida Console"/>
              </a:rPr>
              <a:t>AppleWebKit</a:t>
            </a:r>
            <a:r>
              <a:rPr lang="en-US" sz="900" dirty="0">
                <a:latin typeface="Lucida Console"/>
                <a:cs typeface="Lucida Console"/>
              </a:rPr>
              <a:t>/537.36 (KHTML, like Gecko) Chrome/34.0.1847.116 Safari/537.36</a:t>
            </a:r>
          </a:p>
          <a:p>
            <a:r>
              <a:rPr lang="en-US" sz="900" dirty="0" smtClean="0">
                <a:latin typeface="Lucida Console"/>
                <a:cs typeface="Lucida Console"/>
              </a:rPr>
              <a:t>j </a:t>
            </a:r>
            <a:r>
              <a:rPr lang="en-US" sz="900" dirty="0">
                <a:latin typeface="Lucida Console"/>
                <a:cs typeface="Lucida Console"/>
              </a:rPr>
              <a:t>A second-label.q1w2e3r46t-1000344-single-label-name.</a:t>
            </a:r>
          </a:p>
          <a:p>
            <a:endParaRPr lang="en-US" sz="900" dirty="0">
              <a:latin typeface="Lucida Console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17131148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Collected Data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End Client Public IP address</a:t>
            </a:r>
          </a:p>
          <a:p>
            <a:r>
              <a:rPr lang="en-US" dirty="0" smtClean="0"/>
              <a:t>End Client OS and Browser signature (User Agent String)</a:t>
            </a:r>
          </a:p>
          <a:p>
            <a:r>
              <a:rPr lang="en-US" dirty="0" smtClean="0"/>
              <a:t>The DNS resolver used by the End Client (at the end of any forwarder chain)</a:t>
            </a:r>
          </a:p>
          <a:p>
            <a:r>
              <a:rPr lang="en-US" dirty="0" smtClean="0"/>
              <a:t>The Root server</a:t>
            </a:r>
          </a:p>
          <a:p>
            <a:r>
              <a:rPr lang="en-US" dirty="0" smtClean="0"/>
              <a:t>The Root server </a:t>
            </a:r>
            <a:r>
              <a:rPr lang="en-US" dirty="0" err="1" smtClean="0"/>
              <a:t>anycast</a:t>
            </a:r>
            <a:r>
              <a:rPr lang="en-US" dirty="0" smtClean="0"/>
              <a:t> instance</a:t>
            </a:r>
          </a:p>
          <a:p>
            <a:r>
              <a:rPr lang="en-US" dirty="0" smtClean="0"/>
              <a:t>The query type</a:t>
            </a:r>
          </a:p>
          <a:p>
            <a:r>
              <a:rPr lang="en-US" dirty="0" smtClean="0"/>
              <a:t>The query string</a:t>
            </a:r>
          </a:p>
          <a:p>
            <a:r>
              <a:rPr lang="en-US" dirty="0" smtClean="0"/>
              <a:t>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896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However, some 539,445 experiments do not precisely align with this theory</a:t>
            </a:r>
          </a:p>
          <a:p>
            <a:r>
              <a:rPr lang="en-US" dirty="0" smtClean="0"/>
              <a:t>Single Label names are meant to have the local search string appended before querying the DNS</a:t>
            </a:r>
          </a:p>
          <a:p>
            <a:r>
              <a:rPr lang="en-US" dirty="0" smtClean="0"/>
              <a:t>Mostly this search string means that the resultant name is resolved without recourse to querying the root</a:t>
            </a:r>
          </a:p>
          <a:p>
            <a:r>
              <a:rPr lang="en-US" dirty="0" smtClean="0"/>
              <a:t>But sometimes these queries leak …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699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Search Strings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6985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12,101 unique local search strings were seen</a:t>
            </a:r>
          </a:p>
          <a:p>
            <a:pPr marL="0" indent="0">
              <a:buNone/>
            </a:pPr>
            <a:r>
              <a:rPr lang="en-US" dirty="0" smtClean="0"/>
              <a:t>Top 25: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42567" y="2222417"/>
            <a:ext cx="2150927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home. </a:t>
            </a:r>
            <a:r>
              <a:rPr lang="en-US" sz="1100" dirty="0" smtClean="0"/>
              <a:t>			55,997</a:t>
            </a:r>
            <a:endParaRPr lang="en-US" sz="1100" dirty="0"/>
          </a:p>
          <a:p>
            <a:r>
              <a:rPr lang="en-US" sz="1100" dirty="0" err="1"/>
              <a:t>homestation</a:t>
            </a:r>
            <a:r>
              <a:rPr lang="en-US" sz="1100" dirty="0"/>
              <a:t>. </a:t>
            </a:r>
            <a:r>
              <a:rPr lang="en-US" sz="1100" dirty="0" smtClean="0"/>
              <a:t>		20,861</a:t>
            </a:r>
            <a:endParaRPr lang="en-US" sz="1100" dirty="0"/>
          </a:p>
          <a:p>
            <a:r>
              <a:rPr lang="pl-PL" sz="1100" dirty="0" err="1"/>
              <a:t>belkin</a:t>
            </a:r>
            <a:r>
              <a:rPr lang="pl-PL" sz="1100" dirty="0"/>
              <a:t>. </a:t>
            </a:r>
            <a:r>
              <a:rPr lang="pl-PL" sz="1100" dirty="0" smtClean="0"/>
              <a:t>			  6,168</a:t>
            </a:r>
            <a:endParaRPr lang="pl-PL" sz="1100" dirty="0"/>
          </a:p>
          <a:p>
            <a:r>
              <a:rPr lang="pl-PL" sz="1100" dirty="0" err="1"/>
              <a:t>lan</a:t>
            </a:r>
            <a:r>
              <a:rPr lang="pl-PL" sz="1100" dirty="0"/>
              <a:t>. </a:t>
            </a:r>
            <a:r>
              <a:rPr lang="pl-PL" sz="1100" dirty="0" smtClean="0"/>
              <a:t>			  5,047</a:t>
            </a:r>
            <a:endParaRPr lang="pl-PL" sz="1100" dirty="0"/>
          </a:p>
          <a:p>
            <a:r>
              <a:rPr lang="da-DK" sz="1100" dirty="0" err="1"/>
              <a:t>dlink</a:t>
            </a:r>
            <a:r>
              <a:rPr lang="da-DK" sz="1100" dirty="0"/>
              <a:t>. </a:t>
            </a:r>
            <a:r>
              <a:rPr lang="da-DK" sz="1100" dirty="0" smtClean="0"/>
              <a:t>			  3,690</a:t>
            </a:r>
            <a:endParaRPr lang="da-DK" sz="1100" dirty="0"/>
          </a:p>
          <a:p>
            <a:r>
              <a:rPr lang="da-DK" sz="1100" dirty="0" err="1"/>
              <a:t>localdomain</a:t>
            </a:r>
            <a:r>
              <a:rPr lang="da-DK" sz="1100" dirty="0"/>
              <a:t>. </a:t>
            </a:r>
            <a:r>
              <a:rPr lang="da-DK" sz="1100" dirty="0" smtClean="0"/>
              <a:t>	</a:t>
            </a:r>
            <a:r>
              <a:rPr lang="da-DK" sz="1100" dirty="0"/>
              <a:t>	</a:t>
            </a:r>
            <a:r>
              <a:rPr lang="da-DK" sz="1100" dirty="0" smtClean="0"/>
              <a:t>  3,427</a:t>
            </a:r>
            <a:endParaRPr lang="da-DK" sz="1100" dirty="0"/>
          </a:p>
          <a:p>
            <a:r>
              <a:rPr lang="da-DK" sz="1100" dirty="0" err="1"/>
              <a:t>arris</a:t>
            </a:r>
            <a:r>
              <a:rPr lang="da-DK" sz="1100" dirty="0"/>
              <a:t>. </a:t>
            </a:r>
            <a:r>
              <a:rPr lang="da-DK" sz="1100" dirty="0" smtClean="0"/>
              <a:t>			  3,200</a:t>
            </a:r>
            <a:endParaRPr lang="da-DK" sz="1100" dirty="0"/>
          </a:p>
          <a:p>
            <a:r>
              <a:rPr lang="da-DK" sz="1100" dirty="0" err="1"/>
              <a:t>hitronhub.home</a:t>
            </a:r>
            <a:r>
              <a:rPr lang="da-DK" sz="1100" dirty="0"/>
              <a:t>. </a:t>
            </a:r>
            <a:r>
              <a:rPr lang="da-DK" sz="1100" dirty="0" smtClean="0"/>
              <a:t>	  3,148</a:t>
            </a:r>
            <a:endParaRPr lang="da-DK" sz="1100" dirty="0"/>
          </a:p>
          <a:p>
            <a:r>
              <a:rPr lang="fr-FR" sz="1100" dirty="0" err="1"/>
              <a:t>domain</a:t>
            </a:r>
            <a:r>
              <a:rPr lang="fr-FR" sz="1100" dirty="0"/>
              <a:t>. </a:t>
            </a:r>
            <a:r>
              <a:rPr lang="fr-FR" sz="1100" dirty="0" smtClean="0"/>
              <a:t>		  2,347</a:t>
            </a:r>
            <a:endParaRPr lang="fr-FR" sz="1100" dirty="0"/>
          </a:p>
          <a:p>
            <a:r>
              <a:rPr lang="fr-FR" sz="1100" dirty="0"/>
              <a:t>local. </a:t>
            </a:r>
            <a:r>
              <a:rPr lang="fr-FR" sz="1100" dirty="0" smtClean="0"/>
              <a:t>			  2,258</a:t>
            </a:r>
            <a:endParaRPr lang="fr-FR" sz="1100" dirty="0"/>
          </a:p>
          <a:p>
            <a:r>
              <a:rPr lang="fr-FR" sz="1100" dirty="0" err="1"/>
              <a:t>asus</a:t>
            </a:r>
            <a:r>
              <a:rPr lang="fr-FR" sz="1100" dirty="0"/>
              <a:t>. </a:t>
            </a:r>
            <a:r>
              <a:rPr lang="fr-FR" sz="1100" dirty="0" smtClean="0"/>
              <a:t>			  2,082</a:t>
            </a:r>
            <a:endParaRPr lang="fr-FR" sz="1100" dirty="0"/>
          </a:p>
          <a:p>
            <a:r>
              <a:rPr lang="fr-FR" sz="1100" dirty="0" err="1"/>
              <a:t>local.lan</a:t>
            </a:r>
            <a:r>
              <a:rPr lang="fr-FR" sz="1100" dirty="0"/>
              <a:t>. </a:t>
            </a:r>
            <a:r>
              <a:rPr lang="fr-FR" sz="1100" dirty="0" smtClean="0"/>
              <a:t>		  1,719</a:t>
            </a:r>
            <a:endParaRPr lang="fr-FR" sz="1100" dirty="0"/>
          </a:p>
          <a:p>
            <a:r>
              <a:rPr lang="fr-FR" sz="1100" dirty="0" smtClean="0"/>
              <a:t>router</a:t>
            </a:r>
            <a:r>
              <a:rPr lang="fr-FR" sz="1100" dirty="0"/>
              <a:t>. </a:t>
            </a:r>
            <a:r>
              <a:rPr lang="fr-FR" sz="1100" dirty="0" smtClean="0"/>
              <a:t>			  1,029</a:t>
            </a:r>
            <a:endParaRPr lang="fr-FR" sz="1100" dirty="0"/>
          </a:p>
          <a:p>
            <a:r>
              <a:rPr lang="es-ES_tradnl" sz="1100" dirty="0" err="1"/>
              <a:t>co.yu</a:t>
            </a:r>
            <a:r>
              <a:rPr lang="es-ES_tradnl" sz="1100" dirty="0"/>
              <a:t>. </a:t>
            </a:r>
            <a:r>
              <a:rPr lang="es-ES_tradnl" sz="1100" dirty="0" smtClean="0"/>
              <a:t>			     869</a:t>
            </a:r>
            <a:endParaRPr lang="es-ES_tradnl" sz="1100" dirty="0"/>
          </a:p>
          <a:p>
            <a:r>
              <a:rPr lang="es-ES_tradnl" sz="1100" dirty="0" err="1"/>
              <a:t>fcname</a:t>
            </a:r>
            <a:r>
              <a:rPr lang="es-ES_tradnl" sz="1100" dirty="0"/>
              <a:t>. </a:t>
            </a:r>
            <a:r>
              <a:rPr lang="es-ES_tradnl" sz="1100" dirty="0" smtClean="0"/>
              <a:t>		     773</a:t>
            </a:r>
            <a:endParaRPr lang="es-ES_tradnl" sz="1100" dirty="0"/>
          </a:p>
          <a:p>
            <a:r>
              <a:rPr lang="es-ES_tradnl" sz="1100" dirty="0" err="1"/>
              <a:t>homerouter.cpe</a:t>
            </a:r>
            <a:r>
              <a:rPr lang="es-ES_tradnl" sz="1100" dirty="0"/>
              <a:t>. </a:t>
            </a:r>
            <a:r>
              <a:rPr lang="es-ES_tradnl" sz="1100" dirty="0" smtClean="0"/>
              <a:t>	     719</a:t>
            </a:r>
            <a:endParaRPr lang="es-ES_tradnl" sz="1100" dirty="0"/>
          </a:p>
          <a:p>
            <a:r>
              <a:rPr lang="tr-TR" sz="1100" dirty="0" err="1"/>
              <a:t>yu</a:t>
            </a:r>
            <a:r>
              <a:rPr lang="tr-TR" sz="1100" dirty="0"/>
              <a:t>. </a:t>
            </a:r>
            <a:r>
              <a:rPr lang="tr-TR" sz="1100" dirty="0" smtClean="0"/>
              <a:t>			     602</a:t>
            </a:r>
            <a:endParaRPr lang="tr-TR" sz="1100" dirty="0"/>
          </a:p>
          <a:p>
            <a:r>
              <a:rPr lang="tr-TR" sz="1100" dirty="0" err="1"/>
              <a:t>home.network</a:t>
            </a:r>
            <a:r>
              <a:rPr lang="tr-TR" sz="1100" dirty="0"/>
              <a:t>. </a:t>
            </a:r>
            <a:r>
              <a:rPr lang="tr-TR" sz="1100" dirty="0" smtClean="0"/>
              <a:t>		     518</a:t>
            </a:r>
            <a:endParaRPr lang="tr-TR" sz="1100" dirty="0"/>
          </a:p>
          <a:p>
            <a:r>
              <a:rPr lang="tr-TR" sz="1100" dirty="0" err="1"/>
              <a:t>private</a:t>
            </a:r>
            <a:r>
              <a:rPr lang="tr-TR" sz="1100" dirty="0"/>
              <a:t>. </a:t>
            </a:r>
            <a:r>
              <a:rPr lang="tr-TR" sz="1100" dirty="0" smtClean="0"/>
              <a:t>		     517</a:t>
            </a:r>
            <a:endParaRPr lang="tr-TR" sz="1100" dirty="0"/>
          </a:p>
          <a:p>
            <a:r>
              <a:rPr lang="en-US" sz="1100" dirty="0" err="1"/>
              <a:t>org.home</a:t>
            </a:r>
            <a:r>
              <a:rPr lang="en-US" sz="1100" dirty="0"/>
              <a:t>. </a:t>
            </a:r>
            <a:r>
              <a:rPr lang="en-US" sz="1100" dirty="0" smtClean="0"/>
              <a:t>		     466</a:t>
            </a:r>
            <a:endParaRPr lang="en-US" sz="1100" dirty="0"/>
          </a:p>
          <a:p>
            <a:r>
              <a:rPr lang="en-US" sz="1100" dirty="0"/>
              <a:t>gateway. </a:t>
            </a:r>
            <a:r>
              <a:rPr lang="en-US" sz="1100" dirty="0" smtClean="0"/>
              <a:t>		     461</a:t>
            </a:r>
            <a:endParaRPr lang="en-US" sz="1100" dirty="0"/>
          </a:p>
          <a:p>
            <a:r>
              <a:rPr lang="en-US" sz="1100" dirty="0" err="1"/>
              <a:t>tendaap</a:t>
            </a:r>
            <a:r>
              <a:rPr lang="en-US" sz="1100" dirty="0"/>
              <a:t>. </a:t>
            </a:r>
            <a:r>
              <a:rPr lang="en-US" sz="1100" dirty="0" smtClean="0"/>
              <a:t>		     450</a:t>
            </a:r>
            <a:endParaRPr lang="en-US" sz="1100" dirty="0"/>
          </a:p>
          <a:p>
            <a:r>
              <a:rPr lang="de-DE" sz="1100" dirty="0"/>
              <a:t>enhwi-n3. </a:t>
            </a:r>
            <a:r>
              <a:rPr lang="de-DE" sz="1100" dirty="0" smtClean="0"/>
              <a:t>		     439</a:t>
            </a:r>
          </a:p>
          <a:p>
            <a:r>
              <a:rPr lang="pl-PL" sz="1100" dirty="0" err="1"/>
              <a:t>wimax</a:t>
            </a:r>
            <a:r>
              <a:rPr lang="pl-PL" sz="1100" dirty="0"/>
              <a:t>. </a:t>
            </a:r>
            <a:r>
              <a:rPr lang="pl-PL" sz="1100" dirty="0" smtClean="0"/>
              <a:t>			    434</a:t>
            </a:r>
            <a:endParaRPr lang="pl-PL" sz="1100" dirty="0"/>
          </a:p>
          <a:p>
            <a:r>
              <a:rPr lang="is-IS" sz="1100" dirty="0"/>
              <a:t>mynet. </a:t>
            </a:r>
            <a:r>
              <a:rPr lang="is-IS" sz="1100" dirty="0" smtClean="0"/>
              <a:t>		   	    429</a:t>
            </a:r>
            <a:endParaRPr lang="de-DE" sz="1100" dirty="0"/>
          </a:p>
          <a:p>
            <a:r>
              <a:rPr lang="en-US" sz="1100" dirty="0" err="1"/>
              <a:t>btc-adsl</a:t>
            </a:r>
            <a:r>
              <a:rPr lang="en-US" sz="1100" dirty="0"/>
              <a:t>. </a:t>
            </a:r>
            <a:r>
              <a:rPr lang="en-US" sz="1100" dirty="0" smtClean="0"/>
              <a:t>		    422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5576038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Where’s “.</a:t>
            </a:r>
            <a:r>
              <a:rPr lang="en-US" dirty="0" err="1" smtClean="0"/>
              <a:t>corp</a:t>
            </a:r>
            <a:r>
              <a:rPr lang="en-US" dirty="0" smtClean="0"/>
              <a:t>”?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082205" y="1591745"/>
            <a:ext cx="2896709" cy="5170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>
                <a:latin typeface="Lucida Console"/>
                <a:cs typeface="Lucida Console"/>
              </a:rPr>
              <a:t>estudiodemoda.corp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15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corp.int</a:t>
            </a:r>
            <a:r>
              <a:rPr lang="en-US" sz="1100" dirty="0">
                <a:latin typeface="Lucida Console"/>
                <a:cs typeface="Lucida Console"/>
              </a:rPr>
              <a:t>-ads. </a:t>
            </a:r>
            <a:r>
              <a:rPr lang="en-US" sz="1100" dirty="0" smtClean="0">
                <a:latin typeface="Lucida Console"/>
                <a:cs typeface="Lucida Console"/>
              </a:rPr>
              <a:t>		13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eua.bvcorp.corp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12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personal.corp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	11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global.ecolab.corp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11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corp.local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	10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corp.pri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		 9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ncs.corp.int</a:t>
            </a:r>
            <a:r>
              <a:rPr lang="en-US" sz="1100" dirty="0">
                <a:latin typeface="Lucida Console"/>
                <a:cs typeface="Lucida Console"/>
              </a:rPr>
              <a:t>-ads. </a:t>
            </a:r>
            <a:r>
              <a:rPr lang="en-US" sz="1100" dirty="0" smtClean="0">
                <a:latin typeface="Lucida Console"/>
                <a:cs typeface="Lucida Console"/>
              </a:rPr>
              <a:t>	 9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parcorretora.corp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 9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bvcorp.corp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	 8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corona.corp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 	 8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res.hu.corp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 	 7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ihs.internal.corp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 7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lat.corp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		 7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porta.corp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	 7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iusacell.corp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	 6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corp.oprema.local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 6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corp.vrx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		 6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>
                <a:latin typeface="Lucida Console"/>
                <a:cs typeface="Lucida Console"/>
              </a:rPr>
              <a:t>corp. </a:t>
            </a:r>
            <a:r>
              <a:rPr lang="en-US" sz="1100" dirty="0" smtClean="0">
                <a:latin typeface="Lucida Console"/>
                <a:cs typeface="Lucida Console"/>
              </a:rPr>
              <a:t>		 	 6	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corp.internal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	 6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casetek.corp.pegatron</a:t>
            </a:r>
            <a:r>
              <a:rPr lang="en-US" sz="1100" dirty="0">
                <a:latin typeface="Lucida Console"/>
                <a:cs typeface="Lucida Console"/>
              </a:rPr>
              <a:t>. 6</a:t>
            </a:r>
          </a:p>
          <a:p>
            <a:r>
              <a:rPr lang="en-US" sz="1100" dirty="0" err="1">
                <a:latin typeface="Lucida Console"/>
                <a:cs typeface="Lucida Console"/>
              </a:rPr>
              <a:t>heathco.corp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	 5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farous.corp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	 5</a:t>
            </a:r>
          </a:p>
          <a:p>
            <a:r>
              <a:rPr lang="en-US" sz="1100" dirty="0" err="1">
                <a:latin typeface="Lucida Console"/>
                <a:cs typeface="Lucida Console"/>
              </a:rPr>
              <a:t>realogy.corp.rlg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 4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twn.rexchip.corp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 4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quanta.corp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	 4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laz.bvcorp.corp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 4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centralcervejas.corp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 4</a:t>
            </a:r>
            <a:endParaRPr lang="en-US" sz="1100" dirty="0">
              <a:latin typeface="Lucida Console"/>
              <a:cs typeface="Lucida Console"/>
            </a:endParaRPr>
          </a:p>
          <a:p>
            <a:r>
              <a:rPr lang="en-US" sz="1100" dirty="0" err="1">
                <a:latin typeface="Lucida Console"/>
                <a:cs typeface="Lucida Console"/>
              </a:rPr>
              <a:t>amer.zurich.corp</a:t>
            </a:r>
            <a:r>
              <a:rPr lang="en-US" sz="1100" dirty="0">
                <a:latin typeface="Lucida Console"/>
                <a:cs typeface="Lucida Console"/>
              </a:rPr>
              <a:t>. </a:t>
            </a:r>
            <a:r>
              <a:rPr lang="en-US" sz="1100" dirty="0" smtClean="0">
                <a:latin typeface="Lucida Console"/>
                <a:cs typeface="Lucida Console"/>
              </a:rPr>
              <a:t>	 4</a:t>
            </a:r>
            <a:endParaRPr lang="en-US" sz="1100" dirty="0">
              <a:latin typeface="Lucida Console"/>
              <a:cs typeface="Lucida Console"/>
            </a:endParaRPr>
          </a:p>
          <a:p>
            <a:endParaRPr lang="en-US" sz="1100" dirty="0">
              <a:latin typeface="Lucida Console"/>
              <a:cs typeface="Lucida Console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7033" y="2222416"/>
            <a:ext cx="46705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</a:t>
            </a:r>
            <a:r>
              <a:rPr lang="en-US" dirty="0" err="1" smtClean="0">
                <a:solidFill>
                  <a:srgbClr val="0000FF"/>
                </a:solidFill>
              </a:rPr>
              <a:t>corp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as a single label search string suffix is not widely used</a:t>
            </a:r>
          </a:p>
          <a:p>
            <a:endParaRPr lang="en-US" dirty="0" smtClean="0"/>
          </a:p>
          <a:p>
            <a:r>
              <a:rPr lang="en-US" dirty="0" smtClean="0"/>
              <a:t>But &lt;name&gt;.</a:t>
            </a:r>
            <a:r>
              <a:rPr lang="en-US" dirty="0" err="1" smtClean="0">
                <a:solidFill>
                  <a:srgbClr val="0000FF"/>
                </a:solidFill>
              </a:rPr>
              <a:t>corp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00FF"/>
                </a:solidFill>
              </a:rPr>
              <a:t>corp</a:t>
            </a:r>
            <a:r>
              <a:rPr lang="en-US" dirty="0" smtClean="0"/>
              <a:t>.&lt;name&gt; are used, which makes this look like a widely used alternate coordinated name space, although this could easily be an outcome of local </a:t>
            </a:r>
            <a:r>
              <a:rPr lang="en-US" dirty="0" err="1" smtClean="0"/>
              <a:t>config</a:t>
            </a:r>
            <a:r>
              <a:rPr lang="en-US" dirty="0"/>
              <a:t> </a:t>
            </a:r>
            <a:r>
              <a:rPr lang="en-US" dirty="0" smtClean="0"/>
              <a:t>recipes instead of a shadow </a:t>
            </a:r>
            <a:r>
              <a:rPr lang="en-US" dirty="0" err="1" smtClean="0"/>
              <a:t>tld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162514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where’s “.local”?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082205" y="1591745"/>
            <a:ext cx="2896709" cy="5339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0000"/>
                </a:solidFill>
                <a:latin typeface="Menlo-Regular"/>
              </a:rPr>
              <a:t>local.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	2,258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local.lan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1,719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sarmientoba.local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  219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local.tld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89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domain.local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52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dmu.local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36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champestate.local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   32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buttcon.local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31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lufrance.local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29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dialok.local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28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es.gov.br.local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   25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org.local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21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riops.local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20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cameiap.local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19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metabenessere.local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   16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spec.local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14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vescon.local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14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gov.br.local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14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tapdoanbaominh.local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   13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phlaurent.local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   13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net.local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13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kld.local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13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lutacom.local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13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com.local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11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local.larandia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11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hattrick.local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11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>
                <a:solidFill>
                  <a:srgbClr val="000000"/>
                </a:solidFill>
                <a:latin typeface="Menlo-Regular"/>
              </a:rPr>
              <a:t>v6-632.local.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11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telecomitalia.local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   10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mifi.local</a:t>
            </a:r>
            <a:r>
              <a:rPr lang="en-US" sz="1100" dirty="0">
                <a:solidFill>
                  <a:srgbClr val="000000"/>
                </a:solidFill>
                <a:latin typeface="Menlo-Regular"/>
              </a:rPr>
              <a:t>. 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		   10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Menlo-Regular"/>
              </a:rPr>
              <a:t>dominio.local</a:t>
            </a:r>
            <a:r>
              <a:rPr lang="en-US" sz="1100" dirty="0" smtClean="0">
                <a:solidFill>
                  <a:srgbClr val="000000"/>
                </a:solidFill>
                <a:latin typeface="Menlo-Regular"/>
              </a:rPr>
              <a:t>.	 	   10</a:t>
            </a:r>
            <a:endParaRPr lang="en-US" sz="1100" dirty="0">
              <a:solidFill>
                <a:srgbClr val="000000"/>
              </a:solidFill>
              <a:latin typeface="Menlo-Regular"/>
            </a:endParaRPr>
          </a:p>
          <a:p>
            <a:endParaRPr lang="en-US" sz="1100" dirty="0">
              <a:latin typeface="Lucida Console"/>
              <a:cs typeface="Lucida Console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7033" y="2222416"/>
            <a:ext cx="4670584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Much the same as .</a:t>
            </a:r>
            <a:r>
              <a:rPr lang="en-US" dirty="0" err="1" smtClean="0"/>
              <a:t>corp</a:t>
            </a:r>
            <a:r>
              <a:rPr lang="en-US" dirty="0" smtClean="0"/>
              <a:t>, in that there is widespread use of &lt;name&gt;.</a:t>
            </a:r>
            <a:r>
              <a:rPr lang="en-US" dirty="0" smtClean="0">
                <a:solidFill>
                  <a:srgbClr val="0000FF"/>
                </a:solidFill>
              </a:rPr>
              <a:t>local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00FF"/>
                </a:solidFill>
              </a:rPr>
              <a:t>local</a:t>
            </a:r>
            <a:r>
              <a:rPr lang="en-US" dirty="0" smtClean="0"/>
              <a:t>.&lt;name&gt;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r>
              <a:rPr lang="en-US" dirty="0" smtClean="0"/>
              <a:t>A similar picture is seen for “</a:t>
            </a:r>
            <a:r>
              <a:rPr lang="en-US" dirty="0" err="1" smtClean="0">
                <a:solidFill>
                  <a:srgbClr val="0000FF"/>
                </a:solidFill>
              </a:rPr>
              <a:t>localdomain</a:t>
            </a:r>
            <a:r>
              <a:rPr lang="en-US" dirty="0" smtClean="0"/>
              <a:t>”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74633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story so far…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3298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There have been a number of studies of the queries seen at the root</a:t>
            </a:r>
          </a:p>
          <a:p>
            <a:pPr lvl="1"/>
            <a:r>
              <a:rPr lang="en-US" dirty="0" smtClean="0"/>
              <a:t>DNS OARC Workshops</a:t>
            </a:r>
          </a:p>
          <a:p>
            <a:pPr lvl="1"/>
            <a:r>
              <a:rPr lang="en-US" dirty="0" smtClean="0"/>
              <a:t>Name Collision Workshop, March 14</a:t>
            </a:r>
          </a:p>
          <a:p>
            <a:r>
              <a:rPr lang="en-US" dirty="0" smtClean="0"/>
              <a:t>A number of desktop studies of the query </a:t>
            </a:r>
            <a:r>
              <a:rPr lang="en-US" dirty="0" err="1" smtClean="0"/>
              <a:t>behaviour</a:t>
            </a:r>
            <a:r>
              <a:rPr lang="en-US" dirty="0" smtClean="0"/>
              <a:t> of certain OS / Browser combinations when they perform name resolution (e.g. ICANN SECSAC report)</a:t>
            </a:r>
          </a:p>
          <a:p>
            <a:r>
              <a:rPr lang="en-US" dirty="0" smtClean="0"/>
              <a:t>But the two classes of studies are looking at each “end”</a:t>
            </a:r>
          </a:p>
          <a:p>
            <a:r>
              <a:rPr lang="en-US" dirty="0" smtClean="0"/>
              <a:t>How do they relate to each other?</a:t>
            </a:r>
          </a:p>
          <a:p>
            <a:pPr lvl="1"/>
            <a:r>
              <a:rPr lang="en-US" dirty="0" smtClean="0"/>
              <a:t>How is local end system name resolution </a:t>
            </a:r>
            <a:r>
              <a:rPr lang="en-US" dirty="0" err="1" smtClean="0"/>
              <a:t>behaviour</a:t>
            </a:r>
            <a:r>
              <a:rPr lang="en-US" dirty="0" smtClean="0"/>
              <a:t> reflected as queries at the root?</a:t>
            </a:r>
          </a:p>
        </p:txBody>
      </p:sp>
    </p:spTree>
    <p:extLst>
      <p:ext uri="{BB962C8B-B14F-4D97-AF65-F5344CB8AC3E}">
        <p14:creationId xmlns:p14="http://schemas.microsoft.com/office/powerpoint/2010/main" val="6182771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prepending…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94065" y="1427881"/>
            <a:ext cx="659617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Lucida Console"/>
                <a:cs typeface="Lucida Console"/>
              </a:rPr>
              <a:t>pmpzajgi8cz9g.second-label.q1w2e3r46t-3c108cb618c058c0-single-label-name.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ze3gv3ye31jzq.second-label.q1w2e3r46t-3c109cb614af8b70-single-label-name.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u0p5rqvnaktql.second-label.q1w2e3r46t-3c10bcb614af8b70-single-label-name.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gcz616z-7ey6f.second-label.q1w2e3r46t-3c11fcb614afb280-single-label-name.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gq10xgmassppn.second-label.q1w2e3r46t-3c122cb614afb280-single-label-name.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d459jc760yb0k.second-label.q1w2e3r46t-3c122cb614afb280-single-label-name.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ym1apqonty69d.second-label.q1w2e3r46t-3c122cb614afb280-single-label-name.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sbyet9x3ttv3l.second-label.q1w2e3r46t-3c123cb614afb280-single-label-name.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uo396n6z46irq.second-label.q1w2e3r46t-3c125cb61acc2e50-single-label-name.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zm9a340nbe57l.second-label.q1w2e3r46t-3c12ccb61acc2e50-single-label-name.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okik8a7kqsfkj.second-label.q1w2e3r46t-3c132cb614afd990-single-label-name.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b70x6przr6gjo.second-label.q1w2e3r46t-3c135cb61acc5560-single-label-name.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b1py34eppcjsk.second-label.q1w2e3r46t-3c139cb61acc5560-single-label-name.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vmekjb648b5af.second-label.q1w2e3r46t-3c13ccb61acc5560-single-label-name.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b7q-ok2v6t2ol.second-label.q1w2e3r46t-3c140cb618c0cdf0-single-label-name.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yfvoss0eti1nk.second-label.q1w2e3r46t-3c143cb614afd990-single-label-name.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gybst9bkv9jap.second-label.q1w2e3r46t-3c143cb61acc5560-single-label-name.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ei3zq73xp8n7l.second-label.q1w2e3r46t-3c144cb614afd990-single-label-name.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kj7v0-j51ssbp.second-label.q1w2e3r46t-3c147cb618c0cdf0-single-label-name.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i77xgr83qbfpj.second-label.q1w2e3r46t-3c151cb614b000a0-single-label-name.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ig7fai29iitzn.second-label.q1w2e3r46t-3c152cb61acc7c70-single-label-name.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y77440po1p55d.second-label.q1w2e3r46t-3c15bcb614b000a0-single-label-name.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u3e0tz6jm0qri.second-label.q1w2e3r46t-3c160cb614b000a0-single-label-name.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h9fvkqnnj82il.second-label.q1w2e3r46t-3c161cb614b000a0-single-label-name.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k55k239xcig8m.second-label.q1w2e3r46t-3c164cb614b000a0-single-label-name.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v-9qgckt3qbzk.second-label.q1w2e3r46t-3c164cb61acca380-single-label-name.</a:t>
            </a:r>
          </a:p>
          <a:p>
            <a:r>
              <a:rPr lang="en-US" sz="1000" dirty="0">
                <a:latin typeface="Lucida Console"/>
                <a:cs typeface="Lucida Console"/>
              </a:rPr>
              <a:t>m9tza3s7qmv7g.second-label.q1w2e3r46t-3c16acb614b000a0-single-label-name.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1103" y="5796719"/>
            <a:ext cx="801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There are 322,490 instances of this, and there is no clear 1:1 association with a particular browser – is this some kind of DNS recursive resolver </a:t>
            </a:r>
            <a:r>
              <a:rPr lang="en-US" dirty="0" err="1" smtClean="0"/>
              <a:t>behaviour</a:t>
            </a:r>
            <a:r>
              <a:rPr lang="en-US" dirty="0" smtClean="0"/>
              <a:t> performing a form of wild </a:t>
            </a:r>
            <a:r>
              <a:rPr lang="en-US" smtClean="0"/>
              <a:t>card detection?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722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314"/>
            <a:ext cx="8229600" cy="1143000"/>
          </a:xfrm>
        </p:spPr>
        <p:txBody>
          <a:bodyPr/>
          <a:lstStyle/>
          <a:p>
            <a:r>
              <a:rPr lang="en-US" dirty="0" smtClean="0"/>
              <a:t>Name Prepending</a:t>
            </a:r>
            <a:endParaRPr lang="en-US" dirty="0"/>
          </a:p>
        </p:txBody>
      </p:sp>
      <p:pic>
        <p:nvPicPr>
          <p:cNvPr id="4" name="Content Placeholder 3" descr="Screen Shot 2014-06-12 at 10.09.50 a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34" b="-276"/>
          <a:stretch/>
        </p:blipFill>
        <p:spPr>
          <a:xfrm>
            <a:off x="1425223" y="1126572"/>
            <a:ext cx="6093929" cy="5581646"/>
          </a:xfrm>
        </p:spPr>
      </p:pic>
    </p:spTree>
    <p:extLst>
      <p:ext uri="{BB962C8B-B14F-4D97-AF65-F5344CB8AC3E}">
        <p14:creationId xmlns:p14="http://schemas.microsoft.com/office/powerpoint/2010/main" val="17124727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.</a:t>
            </a:r>
            <a:r>
              <a:rPr lang="en-US" dirty="0" err="1" smtClean="0"/>
              <a:t>corp</a:t>
            </a:r>
            <a:r>
              <a:rPr lang="en-US" dirty="0" smtClean="0"/>
              <a:t> result is interesting:</a:t>
            </a:r>
          </a:p>
          <a:p>
            <a:pPr lvl="1"/>
            <a:r>
              <a:rPr lang="en-US" dirty="0" smtClean="0"/>
              <a:t>Its not that large numbers of local DNS name resolvers add “.</a:t>
            </a:r>
            <a:r>
              <a:rPr lang="en-US" dirty="0" err="1" smtClean="0"/>
              <a:t>corp</a:t>
            </a:r>
            <a:r>
              <a:rPr lang="en-US" dirty="0" smtClean="0"/>
              <a:t>” to local DNS names prior to resolution</a:t>
            </a:r>
          </a:p>
          <a:p>
            <a:pPr lvl="1"/>
            <a:r>
              <a:rPr lang="en-US" dirty="0" smtClean="0"/>
              <a:t>It</a:t>
            </a:r>
            <a:r>
              <a:rPr lang="fr-FR" dirty="0" smtClean="0"/>
              <a:t>’</a:t>
            </a:r>
            <a:r>
              <a:rPr lang="en-US" dirty="0" smtClean="0"/>
              <a:t>s a little more subtle than that, and we see a significant set of instances where the local search string is a multi-label name that includes the label “</a:t>
            </a:r>
            <a:r>
              <a:rPr lang="en-US" dirty="0" err="1" smtClean="0"/>
              <a:t>corp</a:t>
            </a:r>
            <a:r>
              <a:rPr lang="en-US" dirty="0" smtClean="0"/>
              <a:t>”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Out of 12,101 unique search strings seen, 1,654 used 2 or more labels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3111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Search Lists and new TLDs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275" y="1600200"/>
            <a:ext cx="8716375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How many names from the set of new </a:t>
            </a:r>
            <a:r>
              <a:rPr lang="en-US" dirty="0" err="1" smtClean="0"/>
              <a:t>gTLDs</a:t>
            </a:r>
            <a:r>
              <a:rPr lang="en-US" dirty="0" smtClean="0"/>
              <a:t> are seen in these local search lists?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Out of </a:t>
            </a:r>
            <a:r>
              <a:rPr lang="en-US" dirty="0"/>
              <a:t>1,299 </a:t>
            </a:r>
            <a:r>
              <a:rPr lang="en-US" dirty="0" smtClean="0"/>
              <a:t>names: </a:t>
            </a:r>
            <a:r>
              <a:rPr lang="en-US" dirty="0"/>
              <a:t>(</a:t>
            </a:r>
            <a:r>
              <a:rPr lang="en-US" sz="1400" dirty="0"/>
              <a:t>http://</a:t>
            </a:r>
            <a:r>
              <a:rPr lang="en-US" sz="1400" dirty="0" err="1"/>
              <a:t>icannwiki.com</a:t>
            </a:r>
            <a:r>
              <a:rPr lang="en-US" sz="1400" dirty="0"/>
              <a:t>/</a:t>
            </a:r>
            <a:r>
              <a:rPr lang="en-US" sz="1400" dirty="0" err="1"/>
              <a:t>index.php</a:t>
            </a:r>
            <a:r>
              <a:rPr lang="en-US" sz="1400" dirty="0"/>
              <a:t>/</a:t>
            </a:r>
            <a:r>
              <a:rPr lang="en-US" sz="1400" dirty="0" err="1" smtClean="0"/>
              <a:t>All_New_gTLD_Applications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121 names were seen in search strings</a:t>
            </a:r>
          </a:p>
          <a:p>
            <a:pPr lvl="1"/>
            <a:r>
              <a:rPr lang="en-US" dirty="0" smtClean="0"/>
              <a:t>64,158 experiments used search strings containing applied names (out of 160,688 experiments that generated search string queries at a root)</a:t>
            </a:r>
          </a:p>
        </p:txBody>
      </p:sp>
    </p:spTree>
    <p:extLst>
      <p:ext uri="{BB962C8B-B14F-4D97-AF65-F5344CB8AC3E}">
        <p14:creationId xmlns:p14="http://schemas.microsoft.com/office/powerpoint/2010/main" val="18031424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103613" y="235556"/>
            <a:ext cx="1454437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 err="1">
                <a:latin typeface="Lucida Console"/>
                <a:cs typeface="Lucida Console"/>
              </a:rPr>
              <a:t>aaa</a:t>
            </a:r>
            <a:r>
              <a:rPr lang="fi-FI" sz="1000" dirty="0">
                <a:latin typeface="Lucida Console"/>
                <a:cs typeface="Lucida Console"/>
              </a:rPr>
              <a:t> </a:t>
            </a:r>
            <a:r>
              <a:rPr lang="fi-FI" sz="1000" dirty="0" smtClean="0">
                <a:latin typeface="Lucida Console"/>
                <a:cs typeface="Lucida Console"/>
              </a:rPr>
              <a:t>      2</a:t>
            </a:r>
            <a:endParaRPr lang="fi-FI" sz="1000" dirty="0">
              <a:latin typeface="Lucida Console"/>
              <a:cs typeface="Lucida Console"/>
            </a:endParaRPr>
          </a:p>
          <a:p>
            <a:r>
              <a:rPr lang="cs-CZ" sz="1000" dirty="0" err="1">
                <a:latin typeface="Lucida Console"/>
                <a:cs typeface="Lucida Console"/>
              </a:rPr>
              <a:t>abc</a:t>
            </a:r>
            <a:r>
              <a:rPr lang="cs-CZ" sz="1000" dirty="0">
                <a:latin typeface="Lucida Console"/>
                <a:cs typeface="Lucida Console"/>
              </a:rPr>
              <a:t> </a:t>
            </a:r>
            <a:r>
              <a:rPr lang="cs-CZ" sz="1000" dirty="0" smtClean="0">
                <a:latin typeface="Lucida Console"/>
                <a:cs typeface="Lucida Console"/>
              </a:rPr>
              <a:t>      1</a:t>
            </a:r>
            <a:endParaRPr lang="cs-CZ" sz="1000" dirty="0">
              <a:latin typeface="Lucida Console"/>
              <a:cs typeface="Lucida Console"/>
            </a:endParaRPr>
          </a:p>
          <a:p>
            <a:r>
              <a:rPr lang="cs-CZ" sz="1000" dirty="0">
                <a:latin typeface="Lucida Console"/>
                <a:cs typeface="Lucida Console"/>
              </a:rPr>
              <a:t>acer </a:t>
            </a:r>
            <a:r>
              <a:rPr lang="cs-CZ" sz="1000" dirty="0" smtClean="0">
                <a:latin typeface="Lucida Console"/>
                <a:cs typeface="Lucida Console"/>
              </a:rPr>
              <a:t>     1</a:t>
            </a:r>
            <a:endParaRPr lang="cs-CZ" sz="1000" dirty="0">
              <a:latin typeface="Lucida Console"/>
              <a:cs typeface="Lucida Console"/>
            </a:endParaRPr>
          </a:p>
          <a:p>
            <a:r>
              <a:rPr lang="cs-CZ" sz="1000" dirty="0" err="1">
                <a:latin typeface="Lucida Console"/>
                <a:cs typeface="Lucida Console"/>
              </a:rPr>
              <a:t>ads</a:t>
            </a:r>
            <a:r>
              <a:rPr lang="cs-CZ" sz="1000" dirty="0">
                <a:latin typeface="Lucida Console"/>
                <a:cs typeface="Lucida Console"/>
              </a:rPr>
              <a:t> </a:t>
            </a:r>
            <a:r>
              <a:rPr lang="cs-CZ" sz="1000" dirty="0" smtClean="0">
                <a:latin typeface="Lucida Console"/>
                <a:cs typeface="Lucida Console"/>
              </a:rPr>
              <a:t>     12</a:t>
            </a:r>
            <a:endParaRPr lang="cs-CZ" sz="1000" dirty="0">
              <a:latin typeface="Lucida Console"/>
              <a:cs typeface="Lucida Console"/>
            </a:endParaRPr>
          </a:p>
          <a:p>
            <a:r>
              <a:rPr lang="cs-CZ" sz="1000" dirty="0" err="1">
                <a:latin typeface="Lucida Console"/>
                <a:cs typeface="Lucida Console"/>
              </a:rPr>
              <a:t>airtel</a:t>
            </a:r>
            <a:r>
              <a:rPr lang="cs-CZ" sz="1000" dirty="0">
                <a:latin typeface="Lucida Console"/>
                <a:cs typeface="Lucida Console"/>
              </a:rPr>
              <a:t> </a:t>
            </a:r>
            <a:r>
              <a:rPr lang="cs-CZ" sz="1000" dirty="0" smtClean="0">
                <a:latin typeface="Lucida Console"/>
                <a:cs typeface="Lucida Console"/>
              </a:rPr>
              <a:t>   1</a:t>
            </a:r>
            <a:endParaRPr lang="cs-CZ" sz="1000" dirty="0">
              <a:latin typeface="Lucida Console"/>
              <a:cs typeface="Lucida Console"/>
            </a:endParaRPr>
          </a:p>
          <a:p>
            <a:r>
              <a:rPr lang="cs-CZ" sz="1000" dirty="0" err="1">
                <a:latin typeface="Lucida Console"/>
                <a:cs typeface="Lucida Console"/>
              </a:rPr>
              <a:t>amp</a:t>
            </a:r>
            <a:r>
              <a:rPr lang="cs-CZ" sz="1000" dirty="0">
                <a:latin typeface="Lucida Console"/>
                <a:cs typeface="Lucida Console"/>
              </a:rPr>
              <a:t> </a:t>
            </a:r>
            <a:r>
              <a:rPr lang="cs-CZ" sz="1000" dirty="0" smtClean="0">
                <a:latin typeface="Lucida Console"/>
                <a:cs typeface="Lucida Console"/>
              </a:rPr>
              <a:t>      1</a:t>
            </a:r>
            <a:endParaRPr lang="cs-CZ" sz="1000" dirty="0">
              <a:latin typeface="Lucida Console"/>
              <a:cs typeface="Lucida Console"/>
            </a:endParaRPr>
          </a:p>
          <a:p>
            <a:r>
              <a:rPr lang="cs-CZ" sz="1000" dirty="0" err="1">
                <a:latin typeface="Lucida Console"/>
                <a:cs typeface="Lucida Console"/>
              </a:rPr>
              <a:t>a</a:t>
            </a:r>
            <a:r>
              <a:rPr lang="cs-CZ" sz="1000" dirty="0" err="1" smtClean="0">
                <a:latin typeface="Lucida Console"/>
                <a:cs typeface="Lucida Console"/>
              </a:rPr>
              <a:t>pple</a:t>
            </a:r>
            <a:r>
              <a:rPr lang="cs-CZ" sz="1000" dirty="0" smtClean="0">
                <a:latin typeface="Lucida Console"/>
                <a:cs typeface="Lucida Console"/>
              </a:rPr>
              <a:t>     1</a:t>
            </a:r>
            <a:endParaRPr lang="cs-CZ" sz="1000" dirty="0">
              <a:latin typeface="Lucida Console"/>
              <a:cs typeface="Lucida Console"/>
            </a:endParaRPr>
          </a:p>
          <a:p>
            <a:r>
              <a:rPr lang="cs-CZ" sz="1000" dirty="0">
                <a:latin typeface="Lucida Console"/>
                <a:cs typeface="Lucida Console"/>
              </a:rPr>
              <a:t>art </a:t>
            </a:r>
            <a:r>
              <a:rPr lang="cs-CZ" sz="1000" dirty="0" smtClean="0">
                <a:latin typeface="Lucida Console"/>
                <a:cs typeface="Lucida Console"/>
              </a:rPr>
              <a:t>      1</a:t>
            </a:r>
            <a:endParaRPr lang="cs-CZ" sz="1000" dirty="0">
              <a:latin typeface="Lucida Console"/>
              <a:cs typeface="Lucida Console"/>
            </a:endParaRPr>
          </a:p>
          <a:p>
            <a:r>
              <a:rPr lang="cs-CZ" sz="1000" dirty="0" err="1">
                <a:latin typeface="Lucida Console"/>
                <a:cs typeface="Lucida Console"/>
              </a:rPr>
              <a:t>asda</a:t>
            </a:r>
            <a:r>
              <a:rPr lang="cs-CZ" sz="1000" dirty="0">
                <a:latin typeface="Lucida Console"/>
                <a:cs typeface="Lucida Console"/>
              </a:rPr>
              <a:t> </a:t>
            </a:r>
            <a:r>
              <a:rPr lang="cs-CZ" sz="1000" dirty="0" smtClean="0">
                <a:latin typeface="Lucida Console"/>
                <a:cs typeface="Lucida Console"/>
              </a:rPr>
              <a:t>     1</a:t>
            </a:r>
            <a:endParaRPr lang="cs-CZ" sz="1000" dirty="0">
              <a:latin typeface="Lucida Console"/>
              <a:cs typeface="Lucida Console"/>
            </a:endParaRPr>
          </a:p>
          <a:p>
            <a:r>
              <a:rPr lang="cs-CZ" sz="1000" dirty="0">
                <a:latin typeface="Lucida Console"/>
                <a:cs typeface="Lucida Console"/>
              </a:rPr>
              <a:t>band </a:t>
            </a:r>
            <a:r>
              <a:rPr lang="cs-CZ" sz="1000" dirty="0" smtClean="0">
                <a:latin typeface="Lucida Console"/>
                <a:cs typeface="Lucida Console"/>
              </a:rPr>
              <a:t>     1</a:t>
            </a:r>
            <a:endParaRPr lang="cs-CZ" sz="1000" dirty="0">
              <a:latin typeface="Lucida Console"/>
              <a:cs typeface="Lucida Console"/>
            </a:endParaRPr>
          </a:p>
          <a:p>
            <a:r>
              <a:rPr lang="cs-CZ" sz="1000" dirty="0">
                <a:latin typeface="Lucida Console"/>
                <a:cs typeface="Lucida Console"/>
              </a:rPr>
              <a:t>bank </a:t>
            </a:r>
            <a:r>
              <a:rPr lang="cs-CZ" sz="1000" dirty="0" smtClean="0">
                <a:latin typeface="Lucida Console"/>
                <a:cs typeface="Lucida Console"/>
              </a:rPr>
              <a:t>     1</a:t>
            </a:r>
            <a:endParaRPr lang="cs-CZ" sz="1000" dirty="0">
              <a:latin typeface="Lucida Console"/>
              <a:cs typeface="Lucida Console"/>
            </a:endParaRPr>
          </a:p>
          <a:p>
            <a:r>
              <a:rPr lang="cs-CZ" sz="1000" dirty="0">
                <a:latin typeface="Lucida Console"/>
                <a:cs typeface="Lucida Console"/>
              </a:rPr>
              <a:t>b</a:t>
            </a:r>
            <a:r>
              <a:rPr lang="da-DK" sz="1000" dirty="0" smtClean="0">
                <a:latin typeface="Lucida Console"/>
                <a:cs typeface="Lucida Console"/>
              </a:rPr>
              <a:t>et       </a:t>
            </a:r>
            <a:r>
              <a:rPr lang="da-DK" sz="1000" dirty="0">
                <a:latin typeface="Lucida Console"/>
                <a:cs typeface="Lucida Console"/>
              </a:rPr>
              <a:t>1</a:t>
            </a:r>
          </a:p>
          <a:p>
            <a:r>
              <a:rPr lang="da-DK" sz="1000" dirty="0">
                <a:latin typeface="Lucida Console"/>
                <a:cs typeface="Lucida Console"/>
              </a:rPr>
              <a:t>b</a:t>
            </a:r>
            <a:r>
              <a:rPr lang="da-DK" sz="1000" dirty="0" smtClean="0">
                <a:latin typeface="Lucida Console"/>
                <a:cs typeface="Lucida Console"/>
              </a:rPr>
              <a:t>ingo     </a:t>
            </a:r>
            <a:r>
              <a:rPr lang="da-DK" sz="1000" dirty="0">
                <a:latin typeface="Lucida Console"/>
                <a:cs typeface="Lucida Console"/>
              </a:rPr>
              <a:t>1</a:t>
            </a:r>
          </a:p>
          <a:p>
            <a:r>
              <a:rPr lang="da-DK" sz="1000" dirty="0">
                <a:latin typeface="Lucida Console"/>
                <a:cs typeface="Lucida Console"/>
              </a:rPr>
              <a:t>book </a:t>
            </a:r>
            <a:r>
              <a:rPr lang="da-DK" sz="1000" dirty="0" smtClean="0">
                <a:latin typeface="Lucida Console"/>
                <a:cs typeface="Lucida Console"/>
              </a:rPr>
              <a:t>     3</a:t>
            </a:r>
            <a:endParaRPr lang="da-DK" sz="1000" dirty="0">
              <a:latin typeface="Lucida Console"/>
              <a:cs typeface="Lucida Console"/>
            </a:endParaRPr>
          </a:p>
          <a:p>
            <a:r>
              <a:rPr lang="da-DK" sz="1000" dirty="0" err="1">
                <a:latin typeface="Lucida Console"/>
                <a:cs typeface="Lucida Console"/>
              </a:rPr>
              <a:t>bosch</a:t>
            </a:r>
            <a:r>
              <a:rPr lang="da-DK" sz="1000" dirty="0">
                <a:latin typeface="Lucida Console"/>
                <a:cs typeface="Lucida Console"/>
              </a:rPr>
              <a:t> </a:t>
            </a:r>
            <a:r>
              <a:rPr lang="da-DK" sz="1000" dirty="0" smtClean="0">
                <a:latin typeface="Lucida Console"/>
                <a:cs typeface="Lucida Console"/>
              </a:rPr>
              <a:t>    1</a:t>
            </a:r>
            <a:endParaRPr lang="da-DK" sz="1000" dirty="0">
              <a:latin typeface="Lucida Console"/>
              <a:cs typeface="Lucida Console"/>
            </a:endParaRPr>
          </a:p>
          <a:p>
            <a:r>
              <a:rPr lang="da-DK" sz="1000" dirty="0">
                <a:latin typeface="Lucida Console"/>
                <a:cs typeface="Lucida Console"/>
              </a:rPr>
              <a:t>b</a:t>
            </a:r>
            <a:r>
              <a:rPr lang="fr-FR" sz="1000" dirty="0" err="1" smtClean="0">
                <a:latin typeface="Lucida Console"/>
                <a:cs typeface="Lucida Console"/>
              </a:rPr>
              <a:t>ox</a:t>
            </a:r>
            <a:r>
              <a:rPr lang="fr-FR" sz="1000" dirty="0" smtClean="0">
                <a:latin typeface="Lucida Console"/>
                <a:cs typeface="Lucida Console"/>
              </a:rPr>
              <a:t>       </a:t>
            </a:r>
            <a:r>
              <a:rPr lang="fr-FR" sz="1000" dirty="0">
                <a:latin typeface="Lucida Console"/>
                <a:cs typeface="Lucida Console"/>
              </a:rPr>
              <a:t>3</a:t>
            </a:r>
          </a:p>
          <a:p>
            <a:r>
              <a:rPr lang="fr-FR" sz="1000" dirty="0">
                <a:latin typeface="Lucida Console"/>
                <a:cs typeface="Lucida Console"/>
              </a:rPr>
              <a:t>business </a:t>
            </a:r>
            <a:r>
              <a:rPr lang="fr-FR" sz="1000" dirty="0" smtClean="0">
                <a:latin typeface="Lucida Console"/>
                <a:cs typeface="Lucida Console"/>
              </a:rPr>
              <a:t> 7</a:t>
            </a:r>
            <a:endParaRPr lang="fr-FR" sz="1000" dirty="0">
              <a:latin typeface="Lucida Console"/>
              <a:cs typeface="Lucida Console"/>
            </a:endParaRPr>
          </a:p>
          <a:p>
            <a:r>
              <a:rPr lang="fr-FR" sz="1000" dirty="0" err="1">
                <a:latin typeface="Lucida Console"/>
                <a:cs typeface="Lucida Console"/>
              </a:rPr>
              <a:t>cam</a:t>
            </a:r>
            <a:r>
              <a:rPr lang="fr-FR" sz="1000" dirty="0">
                <a:latin typeface="Lucida Console"/>
                <a:cs typeface="Lucida Console"/>
              </a:rPr>
              <a:t> </a:t>
            </a:r>
            <a:r>
              <a:rPr lang="fr-FR" sz="1000" dirty="0" smtClean="0">
                <a:latin typeface="Lucida Console"/>
                <a:cs typeface="Lucida Console"/>
              </a:rPr>
              <a:t>      1</a:t>
            </a:r>
            <a:endParaRPr lang="fr-FR" sz="1000" dirty="0">
              <a:latin typeface="Lucida Console"/>
              <a:cs typeface="Lucida Console"/>
            </a:endParaRPr>
          </a:p>
          <a:p>
            <a:r>
              <a:rPr lang="fr-FR" sz="1000" dirty="0">
                <a:latin typeface="Lucida Console"/>
                <a:cs typeface="Lucida Console"/>
              </a:rPr>
              <a:t>casa </a:t>
            </a:r>
            <a:r>
              <a:rPr lang="fr-FR" sz="1000" dirty="0" smtClean="0">
                <a:latin typeface="Lucida Console"/>
                <a:cs typeface="Lucida Console"/>
              </a:rPr>
              <a:t>     2</a:t>
            </a:r>
            <a:endParaRPr lang="fr-FR" sz="1000" dirty="0">
              <a:latin typeface="Lucida Console"/>
              <a:cs typeface="Lucida Console"/>
            </a:endParaRPr>
          </a:p>
          <a:p>
            <a:r>
              <a:rPr lang="fr-FR" sz="1000" dirty="0" err="1">
                <a:latin typeface="Lucida Console"/>
                <a:cs typeface="Lucida Console"/>
              </a:rPr>
              <a:t>cba</a:t>
            </a:r>
            <a:r>
              <a:rPr lang="fr-FR" sz="1000" dirty="0">
                <a:latin typeface="Lucida Console"/>
                <a:cs typeface="Lucida Console"/>
              </a:rPr>
              <a:t> </a:t>
            </a:r>
            <a:r>
              <a:rPr lang="fr-FR" sz="1000" dirty="0" smtClean="0">
                <a:latin typeface="Lucida Console"/>
                <a:cs typeface="Lucida Console"/>
              </a:rPr>
              <a:t>      1</a:t>
            </a:r>
            <a:endParaRPr lang="fr-FR" sz="1000" dirty="0">
              <a:latin typeface="Lucida Console"/>
              <a:cs typeface="Lucida Console"/>
            </a:endParaRPr>
          </a:p>
          <a:p>
            <a:r>
              <a:rPr lang="fr-FR" sz="1000" dirty="0">
                <a:latin typeface="Lucida Console"/>
                <a:cs typeface="Lucida Console"/>
              </a:rPr>
              <a:t>center </a:t>
            </a:r>
            <a:r>
              <a:rPr lang="fr-FR" sz="1000" dirty="0" smtClean="0">
                <a:latin typeface="Lucida Console"/>
                <a:cs typeface="Lucida Console"/>
              </a:rPr>
              <a:t>   2</a:t>
            </a:r>
            <a:endParaRPr lang="fr-FR" sz="1000" dirty="0">
              <a:latin typeface="Lucida Console"/>
              <a:cs typeface="Lucida Console"/>
            </a:endParaRPr>
          </a:p>
          <a:p>
            <a:r>
              <a:rPr lang="fr-FR" sz="1000" dirty="0" err="1">
                <a:latin typeface="Lucida Console"/>
                <a:cs typeface="Lucida Console"/>
              </a:rPr>
              <a:t>c</a:t>
            </a:r>
            <a:r>
              <a:rPr lang="fr-FR" sz="1000" dirty="0" err="1" smtClean="0">
                <a:latin typeface="Lucida Console"/>
                <a:cs typeface="Lucida Console"/>
              </a:rPr>
              <a:t>isco</a:t>
            </a:r>
            <a:r>
              <a:rPr lang="fr-FR" sz="1000" dirty="0" smtClean="0">
                <a:latin typeface="Lucida Console"/>
                <a:cs typeface="Lucida Console"/>
              </a:rPr>
              <a:t>     </a:t>
            </a:r>
            <a:r>
              <a:rPr lang="fr-FR" sz="1000" dirty="0">
                <a:latin typeface="Lucida Console"/>
                <a:cs typeface="Lucida Console"/>
              </a:rPr>
              <a:t>4</a:t>
            </a:r>
          </a:p>
          <a:p>
            <a:r>
              <a:rPr lang="fr-FR" sz="1000" dirty="0" err="1">
                <a:latin typeface="Lucida Console"/>
                <a:cs typeface="Lucida Console"/>
              </a:rPr>
              <a:t>c</a:t>
            </a:r>
            <a:r>
              <a:rPr lang="fr-FR" sz="1000" dirty="0" err="1" smtClean="0">
                <a:latin typeface="Lucida Console"/>
                <a:cs typeface="Lucida Console"/>
              </a:rPr>
              <a:t>lubmed</a:t>
            </a:r>
            <a:r>
              <a:rPr lang="fr-FR" sz="1000" dirty="0" smtClean="0">
                <a:latin typeface="Lucida Console"/>
                <a:cs typeface="Lucida Console"/>
              </a:rPr>
              <a:t>   </a:t>
            </a:r>
            <a:r>
              <a:rPr lang="fr-FR" sz="1000" dirty="0">
                <a:latin typeface="Lucida Console"/>
                <a:cs typeface="Lucida Console"/>
              </a:rPr>
              <a:t>1</a:t>
            </a:r>
          </a:p>
          <a:p>
            <a:r>
              <a:rPr lang="fr-FR" sz="1000" dirty="0">
                <a:latin typeface="Lucida Console"/>
                <a:cs typeface="Lucida Console"/>
              </a:rPr>
              <a:t>computer </a:t>
            </a:r>
            <a:r>
              <a:rPr lang="fr-FR" sz="1000" dirty="0" smtClean="0">
                <a:latin typeface="Lucida Console"/>
                <a:cs typeface="Lucida Console"/>
              </a:rPr>
              <a:t> 1</a:t>
            </a:r>
            <a:endParaRPr lang="fr-FR" sz="1000" dirty="0">
              <a:latin typeface="Lucida Console"/>
              <a:cs typeface="Lucida Console"/>
            </a:endParaRPr>
          </a:p>
          <a:p>
            <a:r>
              <a:rPr lang="nl-NL" sz="1000" dirty="0" err="1">
                <a:latin typeface="Lucida Console"/>
                <a:cs typeface="Lucida Console"/>
              </a:rPr>
              <a:t>corp</a:t>
            </a:r>
            <a:r>
              <a:rPr lang="nl-NL" sz="1000" dirty="0">
                <a:latin typeface="Lucida Console"/>
                <a:cs typeface="Lucida Console"/>
              </a:rPr>
              <a:t> </a:t>
            </a:r>
            <a:r>
              <a:rPr lang="nl-NL" sz="1000" dirty="0" smtClean="0">
                <a:latin typeface="Lucida Console"/>
                <a:cs typeface="Lucida Console"/>
              </a:rPr>
              <a:t>   246</a:t>
            </a:r>
            <a:endParaRPr lang="nl-NL" sz="1000" dirty="0">
              <a:latin typeface="Lucida Console"/>
              <a:cs typeface="Lucida Console"/>
            </a:endParaRPr>
          </a:p>
          <a:p>
            <a:r>
              <a:rPr lang="nl-NL" sz="1000" dirty="0" err="1">
                <a:latin typeface="Lucida Console"/>
                <a:cs typeface="Lucida Console"/>
              </a:rPr>
              <a:t>dell</a:t>
            </a:r>
            <a:r>
              <a:rPr lang="nl-NL" sz="1000" dirty="0">
                <a:latin typeface="Lucida Console"/>
                <a:cs typeface="Lucida Console"/>
              </a:rPr>
              <a:t> </a:t>
            </a:r>
            <a:r>
              <a:rPr lang="nl-NL" sz="1000" dirty="0" smtClean="0">
                <a:latin typeface="Lucida Console"/>
                <a:cs typeface="Lucida Console"/>
              </a:rPr>
              <a:t>     1</a:t>
            </a:r>
            <a:endParaRPr lang="nl-NL" sz="1000" dirty="0">
              <a:latin typeface="Lucida Console"/>
              <a:cs typeface="Lucida Console"/>
            </a:endParaRPr>
          </a:p>
          <a:p>
            <a:r>
              <a:rPr lang="da-DK" sz="1000" dirty="0" err="1">
                <a:latin typeface="Lucida Console"/>
                <a:cs typeface="Lucida Console"/>
              </a:rPr>
              <a:t>dev</a:t>
            </a:r>
            <a:r>
              <a:rPr lang="da-DK" sz="1000" dirty="0">
                <a:latin typeface="Lucida Console"/>
                <a:cs typeface="Lucida Console"/>
              </a:rPr>
              <a:t> </a:t>
            </a:r>
            <a:r>
              <a:rPr lang="da-DK" sz="1000" dirty="0" smtClean="0">
                <a:latin typeface="Lucida Console"/>
                <a:cs typeface="Lucida Console"/>
              </a:rPr>
              <a:t>      9</a:t>
            </a:r>
            <a:endParaRPr lang="da-DK" sz="1000" dirty="0">
              <a:latin typeface="Lucida Console"/>
              <a:cs typeface="Lucida Console"/>
            </a:endParaRPr>
          </a:p>
          <a:p>
            <a:r>
              <a:rPr lang="de-DE" sz="1000" dirty="0" err="1">
                <a:latin typeface="Lucida Console"/>
                <a:cs typeface="Lucida Console"/>
              </a:rPr>
              <a:t>dhl</a:t>
            </a:r>
            <a:r>
              <a:rPr lang="de-DE" sz="1000" dirty="0">
                <a:latin typeface="Lucida Console"/>
                <a:cs typeface="Lucida Console"/>
              </a:rPr>
              <a:t> </a:t>
            </a:r>
            <a:r>
              <a:rPr lang="de-DE" sz="1000" dirty="0" smtClean="0">
                <a:latin typeface="Lucida Console"/>
                <a:cs typeface="Lucida Console"/>
              </a:rPr>
              <a:t>      1</a:t>
            </a:r>
            <a:endParaRPr lang="de-DE" sz="1000" dirty="0">
              <a:latin typeface="Lucida Console"/>
              <a:cs typeface="Lucida Console"/>
            </a:endParaRPr>
          </a:p>
          <a:p>
            <a:r>
              <a:rPr lang="de-DE" sz="1000" dirty="0">
                <a:latin typeface="Lucida Console"/>
                <a:cs typeface="Lucida Console"/>
              </a:rPr>
              <a:t>digital </a:t>
            </a:r>
            <a:r>
              <a:rPr lang="de-DE" sz="1000" dirty="0" smtClean="0">
                <a:latin typeface="Lucida Console"/>
                <a:cs typeface="Lucida Console"/>
              </a:rPr>
              <a:t>  1</a:t>
            </a:r>
            <a:endParaRPr lang="de-DE" sz="1000" dirty="0">
              <a:latin typeface="Lucida Console"/>
              <a:cs typeface="Lucida Console"/>
            </a:endParaRPr>
          </a:p>
          <a:p>
            <a:r>
              <a:rPr lang="de-DE" sz="1000" dirty="0" err="1">
                <a:latin typeface="Lucida Console"/>
                <a:cs typeface="Lucida Console"/>
              </a:rPr>
              <a:t>d</a:t>
            </a:r>
            <a:r>
              <a:rPr lang="de-DE" sz="1000" dirty="0" err="1" smtClean="0">
                <a:latin typeface="Lucida Console"/>
                <a:cs typeface="Lucida Console"/>
              </a:rPr>
              <a:t>ot</a:t>
            </a:r>
            <a:r>
              <a:rPr lang="de-DE" sz="1000" dirty="0" smtClean="0">
                <a:latin typeface="Lucida Console"/>
                <a:cs typeface="Lucida Console"/>
              </a:rPr>
              <a:t>       </a:t>
            </a:r>
            <a:r>
              <a:rPr lang="de-DE" sz="1000" dirty="0">
                <a:latin typeface="Lucida Console"/>
                <a:cs typeface="Lucida Console"/>
              </a:rPr>
              <a:t>1</a:t>
            </a:r>
          </a:p>
          <a:p>
            <a:r>
              <a:rPr lang="de-DE" sz="1000" dirty="0" err="1">
                <a:latin typeface="Lucida Console"/>
                <a:cs typeface="Lucida Console"/>
              </a:rPr>
              <a:t>earth</a:t>
            </a:r>
            <a:r>
              <a:rPr lang="de-DE" sz="1000" dirty="0">
                <a:latin typeface="Lucida Console"/>
                <a:cs typeface="Lucida Console"/>
              </a:rPr>
              <a:t> </a:t>
            </a:r>
            <a:r>
              <a:rPr lang="de-DE" sz="1000" dirty="0" smtClean="0">
                <a:latin typeface="Lucida Console"/>
                <a:cs typeface="Lucida Console"/>
              </a:rPr>
              <a:t>    1</a:t>
            </a:r>
            <a:endParaRPr lang="de-DE" sz="1000" dirty="0">
              <a:latin typeface="Lucida Console"/>
              <a:cs typeface="Lucida Console"/>
            </a:endParaRPr>
          </a:p>
          <a:p>
            <a:r>
              <a:rPr lang="de-DE" sz="1000" dirty="0" err="1">
                <a:latin typeface="Lucida Console"/>
                <a:cs typeface="Lucida Console"/>
              </a:rPr>
              <a:t>ecom</a:t>
            </a:r>
            <a:r>
              <a:rPr lang="de-DE" sz="1000" dirty="0">
                <a:latin typeface="Lucida Console"/>
                <a:cs typeface="Lucida Console"/>
              </a:rPr>
              <a:t> </a:t>
            </a:r>
            <a:r>
              <a:rPr lang="de-DE" sz="1000" dirty="0" smtClean="0">
                <a:latin typeface="Lucida Console"/>
                <a:cs typeface="Lucida Console"/>
              </a:rPr>
              <a:t>     2</a:t>
            </a:r>
            <a:endParaRPr lang="de-DE" sz="1000" dirty="0">
              <a:latin typeface="Lucida Console"/>
              <a:cs typeface="Lucida Console"/>
            </a:endParaRPr>
          </a:p>
          <a:p>
            <a:r>
              <a:rPr lang="de-DE" sz="1000" dirty="0" err="1">
                <a:latin typeface="Lucida Console"/>
                <a:cs typeface="Lucida Console"/>
              </a:rPr>
              <a:t>exchange</a:t>
            </a:r>
            <a:r>
              <a:rPr lang="de-DE" sz="1000" dirty="0">
                <a:latin typeface="Lucida Console"/>
                <a:cs typeface="Lucida Console"/>
              </a:rPr>
              <a:t> </a:t>
            </a:r>
            <a:r>
              <a:rPr lang="de-DE" sz="1000" dirty="0" smtClean="0">
                <a:latin typeface="Lucida Console"/>
                <a:cs typeface="Lucida Console"/>
              </a:rPr>
              <a:t> 1</a:t>
            </a:r>
            <a:endParaRPr lang="de-DE" sz="1000" dirty="0">
              <a:latin typeface="Lucida Console"/>
              <a:cs typeface="Lucida Console"/>
            </a:endParaRPr>
          </a:p>
          <a:p>
            <a:r>
              <a:rPr lang="de-DE" sz="1000" dirty="0">
                <a:latin typeface="Lucida Console"/>
                <a:cs typeface="Lucida Console"/>
              </a:rPr>
              <a:t>f</a:t>
            </a:r>
            <a:r>
              <a:rPr lang="de-DE" sz="1000" dirty="0" smtClean="0">
                <a:latin typeface="Lucida Console"/>
                <a:cs typeface="Lucida Console"/>
              </a:rPr>
              <a:t>iat      </a:t>
            </a:r>
            <a:r>
              <a:rPr lang="de-DE" sz="1000" dirty="0">
                <a:latin typeface="Lucida Console"/>
                <a:cs typeface="Lucida Console"/>
              </a:rPr>
              <a:t>1</a:t>
            </a:r>
          </a:p>
          <a:p>
            <a:r>
              <a:rPr lang="de-DE" sz="1000" dirty="0" err="1">
                <a:latin typeface="Lucida Console"/>
                <a:cs typeface="Lucida Console"/>
              </a:rPr>
              <a:t>fido</a:t>
            </a:r>
            <a:r>
              <a:rPr lang="de-DE" sz="1000" dirty="0">
                <a:latin typeface="Lucida Console"/>
                <a:cs typeface="Lucida Console"/>
              </a:rPr>
              <a:t> </a:t>
            </a:r>
            <a:r>
              <a:rPr lang="de-DE" sz="1000" dirty="0" smtClean="0">
                <a:latin typeface="Lucida Console"/>
                <a:cs typeface="Lucida Console"/>
              </a:rPr>
              <a:t>     1</a:t>
            </a:r>
            <a:endParaRPr lang="de-DE" sz="1000" dirty="0">
              <a:latin typeface="Lucida Console"/>
              <a:cs typeface="Lucida Console"/>
            </a:endParaRPr>
          </a:p>
          <a:p>
            <a:r>
              <a:rPr lang="fr-FR" sz="1000" dirty="0">
                <a:latin typeface="Lucida Console"/>
                <a:cs typeface="Lucida Console"/>
              </a:rPr>
              <a:t>fox </a:t>
            </a:r>
            <a:r>
              <a:rPr lang="fr-FR" sz="1000" dirty="0" smtClean="0">
                <a:latin typeface="Lucida Console"/>
                <a:cs typeface="Lucida Console"/>
              </a:rPr>
              <a:t>      1</a:t>
            </a:r>
            <a:endParaRPr lang="fr-FR" sz="1000" dirty="0">
              <a:latin typeface="Lucida Console"/>
              <a:cs typeface="Lucida Console"/>
            </a:endParaRPr>
          </a:p>
          <a:p>
            <a:r>
              <a:rPr lang="fr-FR" sz="1000" dirty="0" err="1">
                <a:latin typeface="Lucida Console"/>
                <a:cs typeface="Lucida Console"/>
              </a:rPr>
              <a:t>garden</a:t>
            </a:r>
            <a:r>
              <a:rPr lang="fr-FR" sz="1000" dirty="0">
                <a:latin typeface="Lucida Console"/>
                <a:cs typeface="Lucida Console"/>
              </a:rPr>
              <a:t> </a:t>
            </a:r>
            <a:r>
              <a:rPr lang="fr-FR" sz="1000" dirty="0" smtClean="0">
                <a:latin typeface="Lucida Console"/>
                <a:cs typeface="Lucida Console"/>
              </a:rPr>
              <a:t>   1</a:t>
            </a:r>
            <a:endParaRPr lang="fr-FR" sz="1000" dirty="0">
              <a:latin typeface="Lucida Console"/>
              <a:cs typeface="Lucida Console"/>
            </a:endParaRPr>
          </a:p>
          <a:p>
            <a:r>
              <a:rPr lang="fr-FR" sz="1000" dirty="0">
                <a:latin typeface="Lucida Console"/>
                <a:cs typeface="Lucida Console"/>
              </a:rPr>
              <a:t>global </a:t>
            </a:r>
            <a:r>
              <a:rPr lang="fr-FR" sz="1000" dirty="0" smtClean="0">
                <a:latin typeface="Lucida Console"/>
                <a:cs typeface="Lucida Console"/>
              </a:rPr>
              <a:t>  14</a:t>
            </a:r>
            <a:endParaRPr lang="fr-FR" sz="1000" dirty="0">
              <a:latin typeface="Lucida Console"/>
              <a:cs typeface="Lucida Console"/>
            </a:endParaRPr>
          </a:p>
          <a:p>
            <a:r>
              <a:rPr lang="fr-FR" sz="1000" dirty="0">
                <a:latin typeface="Lucida Console"/>
                <a:cs typeface="Lucida Console"/>
              </a:rPr>
              <a:t>gold </a:t>
            </a:r>
            <a:r>
              <a:rPr lang="fr-FR" sz="1000" dirty="0" smtClean="0">
                <a:latin typeface="Lucida Console"/>
                <a:cs typeface="Lucida Console"/>
              </a:rPr>
              <a:t>     3</a:t>
            </a:r>
            <a:endParaRPr lang="fr-FR" sz="1000" dirty="0">
              <a:latin typeface="Lucida Console"/>
              <a:cs typeface="Lucida Console"/>
            </a:endParaRPr>
          </a:p>
          <a:p>
            <a:r>
              <a:rPr lang="fr-FR" sz="1000" dirty="0" err="1">
                <a:latin typeface="Lucida Console"/>
                <a:cs typeface="Lucida Console"/>
              </a:rPr>
              <a:t>google</a:t>
            </a:r>
            <a:r>
              <a:rPr lang="fr-FR" sz="1000" dirty="0">
                <a:latin typeface="Lucida Console"/>
                <a:cs typeface="Lucida Console"/>
              </a:rPr>
              <a:t> </a:t>
            </a:r>
            <a:r>
              <a:rPr lang="fr-FR" sz="1000" dirty="0" smtClean="0">
                <a:latin typeface="Lucida Console"/>
                <a:cs typeface="Lucida Console"/>
              </a:rPr>
              <a:t>   1</a:t>
            </a:r>
            <a:endParaRPr lang="fr-FR" sz="1000" dirty="0">
              <a:latin typeface="Lucida Console"/>
              <a:cs typeface="Lucida Console"/>
            </a:endParaRPr>
          </a:p>
          <a:p>
            <a:r>
              <a:rPr lang="fr-FR" sz="1000" dirty="0">
                <a:latin typeface="Lucida Console"/>
                <a:cs typeface="Lucida Console"/>
              </a:rPr>
              <a:t>group </a:t>
            </a:r>
            <a:r>
              <a:rPr lang="fr-FR" sz="1000" dirty="0" smtClean="0">
                <a:latin typeface="Lucida Console"/>
                <a:cs typeface="Lucida Console"/>
              </a:rPr>
              <a:t>   16</a:t>
            </a:r>
            <a:endParaRPr lang="fr-FR" sz="1000" dirty="0">
              <a:latin typeface="Lucida Console"/>
              <a:cs typeface="Lucida Console"/>
            </a:endParaRPr>
          </a:p>
          <a:p>
            <a:r>
              <a:rPr lang="fr-FR" sz="1000" dirty="0" err="1">
                <a:latin typeface="Lucida Console"/>
                <a:cs typeface="Lucida Console"/>
              </a:rPr>
              <a:t>h</a:t>
            </a:r>
            <a:r>
              <a:rPr lang="fr-FR" sz="1000" dirty="0" err="1" smtClean="0">
                <a:latin typeface="Lucida Console"/>
                <a:cs typeface="Lucida Console"/>
              </a:rPr>
              <a:t>ealth</a:t>
            </a:r>
            <a:r>
              <a:rPr lang="fr-FR" sz="1000" dirty="0" smtClean="0">
                <a:latin typeface="Lucida Console"/>
                <a:cs typeface="Lucida Console"/>
              </a:rPr>
              <a:t>    1</a:t>
            </a:r>
            <a:endParaRPr lang="fr-FR" sz="1000" dirty="0">
              <a:latin typeface="Lucida Console"/>
              <a:cs typeface="Lucida Console"/>
            </a:endParaRPr>
          </a:p>
          <a:p>
            <a:endParaRPr lang="en-US" sz="1000" dirty="0">
              <a:latin typeface="Lucida Console"/>
              <a:cs typeface="Lucida Console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67171" y="235556"/>
            <a:ext cx="1034633" cy="6555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Lucida Console"/>
                <a:cs typeface="Lucida Console"/>
              </a:rPr>
              <a:t>here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home </a:t>
            </a:r>
            <a:r>
              <a:rPr lang="en-US" sz="1000" dirty="0" smtClean="0">
                <a:latin typeface="Lucida Console"/>
                <a:cs typeface="Lucida Console"/>
              </a:rPr>
              <a:t>   105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hospital </a:t>
            </a:r>
            <a:r>
              <a:rPr lang="en-US" sz="1000" dirty="0" smtClean="0">
                <a:latin typeface="Lucida Console"/>
                <a:cs typeface="Lucida Console"/>
              </a:rPr>
              <a:t>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host </a:t>
            </a:r>
            <a:r>
              <a:rPr lang="en-US" sz="1000" dirty="0" smtClean="0">
                <a:latin typeface="Lucida Console"/>
                <a:cs typeface="Lucida Console"/>
              </a:rPr>
              <a:t>	    4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hot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h</a:t>
            </a:r>
            <a:r>
              <a:rPr lang="en-US" sz="1000" dirty="0" smtClean="0">
                <a:latin typeface="Lucida Console"/>
                <a:cs typeface="Lucida Console"/>
              </a:rPr>
              <a:t>otel     3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hotels </a:t>
            </a:r>
            <a:r>
              <a:rPr lang="en-US" sz="1000" dirty="0" smtClean="0">
                <a:latin typeface="Lucida Console"/>
                <a:cs typeface="Lucida Console"/>
              </a:rPr>
              <a:t>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house </a:t>
            </a:r>
            <a:r>
              <a:rPr lang="en-US" sz="1000" dirty="0" smtClean="0">
                <a:latin typeface="Lucida Console"/>
                <a:cs typeface="Lucida Console"/>
              </a:rPr>
              <a:t>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hsbc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	    9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hughes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ice </a:t>
            </a:r>
            <a:r>
              <a:rPr lang="en-US" sz="1000" dirty="0" smtClean="0">
                <a:latin typeface="Lucida Console"/>
                <a:cs typeface="Lucida Console"/>
              </a:rPr>
              <a:t>	    4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idn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iinet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    2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imdb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inc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	    7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ing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kia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law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link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live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loan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lol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mail </a:t>
            </a:r>
            <a:r>
              <a:rPr lang="en-US" sz="1000" dirty="0" smtClean="0">
                <a:latin typeface="Lucida Console"/>
                <a:cs typeface="Lucida Console"/>
              </a:rPr>
              <a:t>	    2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matrix </a:t>
            </a:r>
            <a:r>
              <a:rPr lang="en-US" sz="1000" dirty="0" smtClean="0">
                <a:latin typeface="Lucida Console"/>
                <a:cs typeface="Lucida Console"/>
              </a:rPr>
              <a:t>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mcd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med </a:t>
            </a:r>
            <a:r>
              <a:rPr lang="en-US" sz="1000" dirty="0" smtClean="0">
                <a:latin typeface="Lucida Console"/>
                <a:cs typeface="Lucida Console"/>
              </a:rPr>
              <a:t>	    3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microsoft</a:t>
            </a:r>
            <a:r>
              <a:rPr lang="en-US" sz="1000" dirty="0">
                <a:latin typeface="Lucida Console"/>
                <a:cs typeface="Lucida Console"/>
              </a:rPr>
              <a:t> 1</a:t>
            </a:r>
          </a:p>
          <a:p>
            <a:r>
              <a:rPr lang="en-US" sz="1000" dirty="0" err="1">
                <a:latin typeface="Lucida Console"/>
                <a:cs typeface="Lucida Console"/>
              </a:rPr>
              <a:t>mma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mnet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	    4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mobile </a:t>
            </a:r>
            <a:r>
              <a:rPr lang="en-US" sz="1000" dirty="0" smtClean="0">
                <a:latin typeface="Lucida Console"/>
                <a:cs typeface="Lucida Console"/>
              </a:rPr>
              <a:t>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moscow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movistar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 2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msd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mtr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natura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network </a:t>
            </a:r>
            <a:r>
              <a:rPr lang="en-US" sz="1000" dirty="0" smtClean="0">
                <a:latin typeface="Lucida Console"/>
                <a:cs typeface="Lucida Console"/>
              </a:rPr>
              <a:t>  9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new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nico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office </a:t>
            </a:r>
            <a:r>
              <a:rPr lang="en-US" sz="1000" dirty="0" smtClean="0">
                <a:latin typeface="Lucida Console"/>
                <a:cs typeface="Lucida Console"/>
              </a:rPr>
              <a:t>   6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one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</a:p>
          <a:p>
            <a:r>
              <a:rPr lang="en-US" sz="1000" dirty="0">
                <a:latin typeface="Lucida Console"/>
                <a:cs typeface="Lucida Console"/>
              </a:rPr>
              <a:t>orange </a:t>
            </a:r>
            <a:r>
              <a:rPr lang="en-US" sz="1000" dirty="0" smtClean="0">
                <a:latin typeface="Lucida Console"/>
                <a:cs typeface="Lucida Console"/>
              </a:rPr>
              <a:t>   8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 err="1">
                <a:latin typeface="Lucida Console"/>
                <a:cs typeface="Lucida Console"/>
              </a:rPr>
              <a:t>pccw</a:t>
            </a:r>
            <a:r>
              <a:rPr lang="en-US" sz="1000" dirty="0">
                <a:latin typeface="Lucida Console"/>
                <a:cs typeface="Lucida Console"/>
              </a:rPr>
              <a:t> </a:t>
            </a:r>
            <a:r>
              <a:rPr lang="en-US" sz="1000" dirty="0" smtClean="0">
                <a:latin typeface="Lucida Console"/>
                <a:cs typeface="Lucida Console"/>
              </a:rPr>
              <a:t>	    1</a:t>
            </a:r>
            <a:endParaRPr lang="en-US" sz="1000" dirty="0">
              <a:latin typeface="Lucida Console"/>
              <a:cs typeface="Lucida Console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10924" y="235556"/>
            <a:ext cx="1208617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Lucida Console"/>
                <a:cs typeface="Lucida Console"/>
              </a:rPr>
              <a:t>p</a:t>
            </a:r>
            <a:r>
              <a:rPr lang="en-US" sz="1000" dirty="0" smtClean="0">
                <a:latin typeface="Lucida Console"/>
                <a:cs typeface="Lucida Console"/>
              </a:rPr>
              <a:t>rod </a:t>
            </a:r>
            <a:r>
              <a:rPr lang="en-US" sz="1000" dirty="0">
                <a:latin typeface="Lucida Console"/>
                <a:cs typeface="Lucida Console"/>
              </a:rPr>
              <a:t>	</a:t>
            </a:r>
            <a:r>
              <a:rPr lang="en-US" sz="1000" dirty="0" smtClean="0">
                <a:latin typeface="Lucida Console"/>
                <a:cs typeface="Lucida Console"/>
              </a:rPr>
              <a:t>	7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radio </a:t>
            </a:r>
            <a:r>
              <a:rPr lang="en-US" sz="1000" dirty="0" smtClean="0">
                <a:latin typeface="Lucida Console"/>
                <a:cs typeface="Lucida Console"/>
              </a:rPr>
              <a:t>	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pt-BR" sz="1000" dirty="0" err="1">
                <a:latin typeface="Lucida Console"/>
                <a:cs typeface="Lucida Console"/>
              </a:rPr>
              <a:t>ram</a:t>
            </a:r>
            <a:r>
              <a:rPr lang="pt-BR" sz="1000" dirty="0">
                <a:latin typeface="Lucida Console"/>
                <a:cs typeface="Lucida Console"/>
              </a:rPr>
              <a:t> </a:t>
            </a:r>
            <a:r>
              <a:rPr lang="pt-BR" sz="1000" dirty="0" smtClean="0">
                <a:latin typeface="Lucida Console"/>
                <a:cs typeface="Lucida Console"/>
              </a:rPr>
              <a:t>		1</a:t>
            </a:r>
            <a:endParaRPr lang="pt-BR" sz="1000" dirty="0">
              <a:latin typeface="Lucida Console"/>
              <a:cs typeface="Lucida Console"/>
            </a:endParaRPr>
          </a:p>
          <a:p>
            <a:r>
              <a:rPr lang="pt-BR" sz="1000" dirty="0" err="1">
                <a:latin typeface="Lucida Console"/>
                <a:cs typeface="Lucida Console"/>
              </a:rPr>
              <a:t>realty</a:t>
            </a:r>
            <a:r>
              <a:rPr lang="pt-BR" sz="1000" dirty="0">
                <a:latin typeface="Lucida Console"/>
                <a:cs typeface="Lucida Console"/>
              </a:rPr>
              <a:t> </a:t>
            </a:r>
            <a:r>
              <a:rPr lang="pt-BR" sz="1000" dirty="0" smtClean="0">
                <a:latin typeface="Lucida Console"/>
                <a:cs typeface="Lucida Console"/>
              </a:rPr>
              <a:t>	1</a:t>
            </a:r>
            <a:endParaRPr lang="pt-BR" sz="1000" dirty="0">
              <a:latin typeface="Lucida Console"/>
              <a:cs typeface="Lucida Console"/>
            </a:endParaRPr>
          </a:p>
          <a:p>
            <a:r>
              <a:rPr lang="pt-BR" sz="1000" dirty="0">
                <a:latin typeface="Lucida Console"/>
                <a:cs typeface="Lucida Console"/>
              </a:rPr>
              <a:t>safe </a:t>
            </a:r>
            <a:r>
              <a:rPr lang="pt-BR" sz="1000" dirty="0" smtClean="0">
                <a:latin typeface="Lucida Console"/>
                <a:cs typeface="Lucida Console"/>
              </a:rPr>
              <a:t>		1</a:t>
            </a:r>
            <a:endParaRPr lang="pt-BR" sz="1000" dirty="0">
              <a:latin typeface="Lucida Console"/>
              <a:cs typeface="Lucida Console"/>
            </a:endParaRPr>
          </a:p>
          <a:p>
            <a:r>
              <a:rPr lang="pt-BR" sz="1000" dirty="0" err="1">
                <a:latin typeface="Lucida Console"/>
                <a:cs typeface="Lucida Console"/>
              </a:rPr>
              <a:t>samsung</a:t>
            </a:r>
            <a:r>
              <a:rPr lang="pt-BR" sz="1000" dirty="0">
                <a:latin typeface="Lucida Console"/>
                <a:cs typeface="Lucida Console"/>
              </a:rPr>
              <a:t> </a:t>
            </a:r>
            <a:r>
              <a:rPr lang="pt-BR" sz="1000" dirty="0" smtClean="0">
                <a:latin typeface="Lucida Console"/>
                <a:cs typeface="Lucida Console"/>
              </a:rPr>
              <a:t>	1</a:t>
            </a:r>
            <a:endParaRPr lang="pt-BR" sz="1000" dirty="0">
              <a:latin typeface="Lucida Console"/>
              <a:cs typeface="Lucida Console"/>
            </a:endParaRPr>
          </a:p>
          <a:p>
            <a:r>
              <a:rPr lang="pt-BR" sz="1000" dirty="0" err="1">
                <a:latin typeface="Lucida Console"/>
                <a:cs typeface="Lucida Console"/>
              </a:rPr>
              <a:t>sarl</a:t>
            </a:r>
            <a:r>
              <a:rPr lang="pt-BR" sz="1000" dirty="0">
                <a:latin typeface="Lucida Console"/>
                <a:cs typeface="Lucida Console"/>
              </a:rPr>
              <a:t> </a:t>
            </a:r>
            <a:r>
              <a:rPr lang="pt-BR" sz="1000" dirty="0" smtClean="0">
                <a:latin typeface="Lucida Console"/>
                <a:cs typeface="Lucida Console"/>
              </a:rPr>
              <a:t>		1</a:t>
            </a:r>
            <a:endParaRPr lang="pt-BR" sz="1000" dirty="0">
              <a:latin typeface="Lucida Console"/>
              <a:cs typeface="Lucida Console"/>
            </a:endParaRPr>
          </a:p>
          <a:p>
            <a:r>
              <a:rPr lang="hr-HR" sz="1000" dirty="0">
                <a:latin typeface="Lucida Console"/>
                <a:cs typeface="Lucida Console"/>
              </a:rPr>
              <a:t>sbi </a:t>
            </a:r>
            <a:r>
              <a:rPr lang="hr-HR" sz="1000" dirty="0" smtClean="0">
                <a:latin typeface="Lucida Console"/>
                <a:cs typeface="Lucida Console"/>
              </a:rPr>
              <a:t>		5</a:t>
            </a:r>
            <a:endParaRPr lang="hr-HR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school </a:t>
            </a:r>
            <a:r>
              <a:rPr lang="en-US" sz="1000" dirty="0" smtClean="0">
                <a:latin typeface="Lucida Console"/>
                <a:cs typeface="Lucida Console"/>
              </a:rPr>
              <a:t>	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en-US" sz="1000" dirty="0">
                <a:latin typeface="Lucida Console"/>
                <a:cs typeface="Lucida Console"/>
              </a:rPr>
              <a:t>seven </a:t>
            </a:r>
            <a:r>
              <a:rPr lang="en-US" sz="1000" dirty="0" smtClean="0">
                <a:latin typeface="Lucida Console"/>
                <a:cs typeface="Lucida Console"/>
              </a:rPr>
              <a:t>	1</a:t>
            </a:r>
            <a:endParaRPr lang="en-US" sz="1000" dirty="0">
              <a:latin typeface="Lucida Console"/>
              <a:cs typeface="Lucida Console"/>
            </a:endParaRPr>
          </a:p>
          <a:p>
            <a:r>
              <a:rPr lang="pl-PL" sz="1000" dirty="0" err="1">
                <a:latin typeface="Lucida Console"/>
                <a:cs typeface="Lucida Console"/>
              </a:rPr>
              <a:t>sew</a:t>
            </a:r>
            <a:r>
              <a:rPr lang="pl-PL" sz="1000" dirty="0">
                <a:latin typeface="Lucida Console"/>
                <a:cs typeface="Lucida Console"/>
              </a:rPr>
              <a:t> </a:t>
            </a:r>
            <a:r>
              <a:rPr lang="pl-PL" sz="1000" dirty="0" smtClean="0">
                <a:latin typeface="Lucida Console"/>
                <a:cs typeface="Lucida Console"/>
              </a:rPr>
              <a:t>		2</a:t>
            </a:r>
            <a:endParaRPr lang="pl-PL" sz="1000" dirty="0">
              <a:latin typeface="Lucida Console"/>
              <a:cs typeface="Lucida Console"/>
            </a:endParaRPr>
          </a:p>
          <a:p>
            <a:r>
              <a:rPr lang="pl-PL" sz="1000" dirty="0" err="1">
                <a:latin typeface="Lucida Console"/>
                <a:cs typeface="Lucida Console"/>
              </a:rPr>
              <a:t>sfr</a:t>
            </a:r>
            <a:r>
              <a:rPr lang="pl-PL" sz="1000" dirty="0">
                <a:latin typeface="Lucida Console"/>
                <a:cs typeface="Lucida Console"/>
              </a:rPr>
              <a:t> </a:t>
            </a:r>
            <a:r>
              <a:rPr lang="pl-PL" sz="1000" dirty="0" smtClean="0">
                <a:latin typeface="Lucida Console"/>
                <a:cs typeface="Lucida Console"/>
              </a:rPr>
              <a:t>		1</a:t>
            </a:r>
            <a:endParaRPr lang="pl-PL" sz="1000" dirty="0">
              <a:latin typeface="Lucida Console"/>
              <a:cs typeface="Lucida Console"/>
            </a:endParaRPr>
          </a:p>
          <a:p>
            <a:r>
              <a:rPr lang="pl-PL" sz="1000" dirty="0" err="1">
                <a:latin typeface="Lucida Console"/>
                <a:cs typeface="Lucida Console"/>
              </a:rPr>
              <a:t>site</a:t>
            </a:r>
            <a:r>
              <a:rPr lang="pl-PL" sz="1000" dirty="0">
                <a:latin typeface="Lucida Console"/>
                <a:cs typeface="Lucida Console"/>
              </a:rPr>
              <a:t> </a:t>
            </a:r>
            <a:r>
              <a:rPr lang="pl-PL" sz="1000" dirty="0" smtClean="0">
                <a:latin typeface="Lucida Console"/>
                <a:cs typeface="Lucida Console"/>
              </a:rPr>
              <a:t>	     12</a:t>
            </a:r>
            <a:endParaRPr lang="pl-PL" sz="1000" dirty="0">
              <a:latin typeface="Lucida Console"/>
              <a:cs typeface="Lucida Console"/>
            </a:endParaRPr>
          </a:p>
          <a:p>
            <a:r>
              <a:rPr lang="sk-SK" sz="1000" dirty="0">
                <a:latin typeface="Lucida Console"/>
                <a:cs typeface="Lucida Console"/>
              </a:rPr>
              <a:t>sky </a:t>
            </a:r>
            <a:r>
              <a:rPr lang="sk-SK" sz="1000" dirty="0" smtClean="0">
                <a:latin typeface="Lucida Console"/>
                <a:cs typeface="Lucida Console"/>
              </a:rPr>
              <a:t>		1</a:t>
            </a:r>
            <a:endParaRPr lang="sk-SK" sz="1000" dirty="0">
              <a:latin typeface="Lucida Console"/>
              <a:cs typeface="Lucida Console"/>
            </a:endParaRPr>
          </a:p>
          <a:p>
            <a:r>
              <a:rPr lang="sk-SK" sz="1000" dirty="0">
                <a:latin typeface="Lucida Console"/>
                <a:cs typeface="Lucida Console"/>
              </a:rPr>
              <a:t>sony </a:t>
            </a:r>
            <a:r>
              <a:rPr lang="sk-SK" sz="1000" dirty="0" smtClean="0">
                <a:latin typeface="Lucida Console"/>
                <a:cs typeface="Lucida Console"/>
              </a:rPr>
              <a:t>       1</a:t>
            </a:r>
            <a:endParaRPr lang="sk-SK" sz="1000" dirty="0">
              <a:latin typeface="Lucida Console"/>
              <a:cs typeface="Lucida Console"/>
            </a:endParaRPr>
          </a:p>
          <a:p>
            <a:r>
              <a:rPr lang="sk-SK" sz="1000" dirty="0">
                <a:latin typeface="Lucida Console"/>
                <a:cs typeface="Lucida Console"/>
              </a:rPr>
              <a:t>spa </a:t>
            </a:r>
            <a:r>
              <a:rPr lang="sk-SK" sz="1000" dirty="0" smtClean="0">
                <a:latin typeface="Lucida Console"/>
                <a:cs typeface="Lucida Console"/>
              </a:rPr>
              <a:t>		2</a:t>
            </a:r>
            <a:endParaRPr lang="sk-SK" sz="1000" dirty="0">
              <a:latin typeface="Lucida Console"/>
              <a:cs typeface="Lucida Console"/>
            </a:endParaRPr>
          </a:p>
          <a:p>
            <a:r>
              <a:rPr lang="sk-SK" sz="1000" dirty="0">
                <a:latin typeface="Lucida Console"/>
                <a:cs typeface="Lucida Console"/>
              </a:rPr>
              <a:t>sport </a:t>
            </a:r>
            <a:r>
              <a:rPr lang="sk-SK" sz="1000" dirty="0" smtClean="0">
                <a:latin typeface="Lucida Console"/>
                <a:cs typeface="Lucida Console"/>
              </a:rPr>
              <a:t>	1</a:t>
            </a:r>
            <a:endParaRPr lang="sk-SK" sz="1000" dirty="0">
              <a:latin typeface="Lucida Console"/>
              <a:cs typeface="Lucida Console"/>
            </a:endParaRPr>
          </a:p>
          <a:p>
            <a:r>
              <a:rPr lang="sk-SK" sz="1000" dirty="0">
                <a:latin typeface="Lucida Console"/>
                <a:cs typeface="Lucida Console"/>
              </a:rPr>
              <a:t>star </a:t>
            </a:r>
            <a:r>
              <a:rPr lang="sk-SK" sz="1000" dirty="0" smtClean="0">
                <a:latin typeface="Lucida Console"/>
                <a:cs typeface="Lucida Console"/>
              </a:rPr>
              <a:t>		5</a:t>
            </a:r>
            <a:endParaRPr lang="sk-SK" sz="1000" dirty="0">
              <a:latin typeface="Lucida Console"/>
              <a:cs typeface="Lucida Console"/>
            </a:endParaRPr>
          </a:p>
          <a:p>
            <a:r>
              <a:rPr lang="sk-SK" sz="1000" dirty="0">
                <a:latin typeface="Lucida Console"/>
                <a:cs typeface="Lucida Console"/>
              </a:rPr>
              <a:t>starhub </a:t>
            </a:r>
            <a:r>
              <a:rPr lang="sk-SK" sz="1000" dirty="0" smtClean="0">
                <a:latin typeface="Lucida Console"/>
                <a:cs typeface="Lucida Console"/>
              </a:rPr>
              <a:t>	1</a:t>
            </a:r>
            <a:endParaRPr lang="sk-SK" sz="1000" dirty="0">
              <a:latin typeface="Lucida Console"/>
              <a:cs typeface="Lucida Console"/>
            </a:endParaRPr>
          </a:p>
          <a:p>
            <a:r>
              <a:rPr lang="sk-SK" sz="1000" dirty="0">
                <a:latin typeface="Lucida Console"/>
                <a:cs typeface="Lucida Console"/>
              </a:rPr>
              <a:t>stc </a:t>
            </a:r>
            <a:r>
              <a:rPr lang="sk-SK" sz="1000" dirty="0" smtClean="0">
                <a:latin typeface="Lucida Console"/>
                <a:cs typeface="Lucida Console"/>
              </a:rPr>
              <a:t>		2</a:t>
            </a:r>
            <a:endParaRPr lang="sk-SK" sz="1000" dirty="0">
              <a:latin typeface="Lucida Console"/>
              <a:cs typeface="Lucida Console"/>
            </a:endParaRPr>
          </a:p>
          <a:p>
            <a:r>
              <a:rPr lang="sk-SK" sz="1000" dirty="0">
                <a:latin typeface="Lucida Console"/>
                <a:cs typeface="Lucida Console"/>
              </a:rPr>
              <a:t>svr </a:t>
            </a:r>
            <a:r>
              <a:rPr lang="sk-SK" sz="1000" dirty="0" smtClean="0">
                <a:latin typeface="Lucida Console"/>
                <a:cs typeface="Lucida Console"/>
              </a:rPr>
              <a:t>		1</a:t>
            </a:r>
            <a:endParaRPr lang="sk-SK" sz="1000" dirty="0">
              <a:latin typeface="Lucida Console"/>
              <a:cs typeface="Lucida Console"/>
            </a:endParaRPr>
          </a:p>
          <a:p>
            <a:r>
              <a:rPr lang="sk-SK" sz="1000" dirty="0">
                <a:latin typeface="Lucida Console"/>
                <a:cs typeface="Lucida Console"/>
              </a:rPr>
              <a:t>tata </a:t>
            </a:r>
            <a:r>
              <a:rPr lang="sk-SK" sz="1000" dirty="0" smtClean="0">
                <a:latin typeface="Lucida Console"/>
                <a:cs typeface="Lucida Console"/>
              </a:rPr>
              <a:t>		1</a:t>
            </a:r>
            <a:endParaRPr lang="sk-SK" sz="1000" dirty="0">
              <a:latin typeface="Lucida Console"/>
              <a:cs typeface="Lucida Console"/>
            </a:endParaRPr>
          </a:p>
          <a:p>
            <a:r>
              <a:rPr lang="sk-SK" sz="1000" dirty="0">
                <a:latin typeface="Lucida Console"/>
                <a:cs typeface="Lucida Console"/>
              </a:rPr>
              <a:t>team </a:t>
            </a:r>
            <a:r>
              <a:rPr lang="sk-SK" sz="1000" dirty="0" smtClean="0">
                <a:latin typeface="Lucida Console"/>
                <a:cs typeface="Lucida Console"/>
              </a:rPr>
              <a:t>		1</a:t>
            </a:r>
            <a:endParaRPr lang="sk-SK" sz="1000" dirty="0">
              <a:latin typeface="Lucida Console"/>
              <a:cs typeface="Lucida Console"/>
            </a:endParaRPr>
          </a:p>
          <a:p>
            <a:r>
              <a:rPr lang="sk-SK" sz="1000" dirty="0">
                <a:latin typeface="Lucida Console"/>
                <a:cs typeface="Lucida Console"/>
              </a:rPr>
              <a:t>telefonica </a:t>
            </a:r>
            <a:r>
              <a:rPr lang="sk-SK" sz="1000" dirty="0" smtClean="0">
                <a:latin typeface="Lucida Console"/>
                <a:cs typeface="Lucida Console"/>
              </a:rPr>
              <a:t> 2</a:t>
            </a:r>
            <a:endParaRPr lang="sk-SK" sz="1000" dirty="0">
              <a:latin typeface="Lucida Console"/>
              <a:cs typeface="Lucida Console"/>
            </a:endParaRPr>
          </a:p>
          <a:p>
            <a:r>
              <a:rPr lang="sk-SK" sz="1000" dirty="0">
                <a:latin typeface="Lucida Console"/>
                <a:cs typeface="Lucida Console"/>
              </a:rPr>
              <a:t>thai </a:t>
            </a:r>
            <a:r>
              <a:rPr lang="sk-SK" sz="1000" dirty="0" smtClean="0">
                <a:latin typeface="Lucida Console"/>
                <a:cs typeface="Lucida Console"/>
              </a:rPr>
              <a:t>		1</a:t>
            </a:r>
            <a:endParaRPr lang="sk-SK" sz="1000" dirty="0">
              <a:latin typeface="Lucida Console"/>
              <a:cs typeface="Lucida Console"/>
            </a:endParaRPr>
          </a:p>
          <a:p>
            <a:r>
              <a:rPr lang="sk-SK" sz="1000" dirty="0">
                <a:latin typeface="Lucida Console"/>
                <a:cs typeface="Lucida Console"/>
              </a:rPr>
              <a:t>tirol </a:t>
            </a:r>
            <a:r>
              <a:rPr lang="sk-SK" sz="1000" dirty="0" smtClean="0">
                <a:latin typeface="Lucida Console"/>
                <a:cs typeface="Lucida Console"/>
              </a:rPr>
              <a:t>	1</a:t>
            </a:r>
            <a:endParaRPr lang="sk-SK" sz="1000" dirty="0">
              <a:latin typeface="Lucida Console"/>
              <a:cs typeface="Lucida Console"/>
            </a:endParaRPr>
          </a:p>
          <a:p>
            <a:r>
              <a:rPr lang="nl-NL" sz="1000" dirty="0">
                <a:latin typeface="Lucida Console"/>
                <a:cs typeface="Lucida Console"/>
              </a:rPr>
              <a:t>top </a:t>
            </a:r>
            <a:r>
              <a:rPr lang="nl-NL" sz="1000" dirty="0" smtClean="0">
                <a:latin typeface="Lucida Console"/>
                <a:cs typeface="Lucida Console"/>
              </a:rPr>
              <a:t>		2</a:t>
            </a:r>
            <a:endParaRPr lang="nl-NL" sz="1000" dirty="0">
              <a:latin typeface="Lucida Console"/>
              <a:cs typeface="Lucida Console"/>
            </a:endParaRPr>
          </a:p>
          <a:p>
            <a:r>
              <a:rPr lang="nl-NL" sz="1000" dirty="0" err="1">
                <a:latin typeface="Lucida Console"/>
                <a:cs typeface="Lucida Console"/>
              </a:rPr>
              <a:t>toshiba</a:t>
            </a:r>
            <a:r>
              <a:rPr lang="nl-NL" sz="1000" dirty="0">
                <a:latin typeface="Lucida Console"/>
                <a:cs typeface="Lucida Console"/>
              </a:rPr>
              <a:t> </a:t>
            </a:r>
            <a:r>
              <a:rPr lang="nl-NL" sz="1000" dirty="0" smtClean="0">
                <a:latin typeface="Lucida Console"/>
                <a:cs typeface="Lucida Console"/>
              </a:rPr>
              <a:t>	1</a:t>
            </a:r>
            <a:endParaRPr lang="nl-NL" sz="1000" dirty="0">
              <a:latin typeface="Lucida Console"/>
              <a:cs typeface="Lucida Console"/>
            </a:endParaRPr>
          </a:p>
          <a:p>
            <a:r>
              <a:rPr lang="nl-NL" sz="1000" dirty="0" err="1">
                <a:latin typeface="Lucida Console"/>
                <a:cs typeface="Lucida Console"/>
              </a:rPr>
              <a:t>toyota</a:t>
            </a:r>
            <a:r>
              <a:rPr lang="nl-NL" sz="1000" dirty="0">
                <a:latin typeface="Lucida Console"/>
                <a:cs typeface="Lucida Console"/>
              </a:rPr>
              <a:t> </a:t>
            </a:r>
            <a:r>
              <a:rPr lang="nl-NL" sz="1000" dirty="0" smtClean="0">
                <a:latin typeface="Lucida Console"/>
                <a:cs typeface="Lucida Console"/>
              </a:rPr>
              <a:t>	1</a:t>
            </a:r>
            <a:endParaRPr lang="nl-NL" sz="1000" dirty="0">
              <a:latin typeface="Lucida Console"/>
              <a:cs typeface="Lucida Console"/>
            </a:endParaRPr>
          </a:p>
          <a:p>
            <a:r>
              <a:rPr lang="nl-NL" sz="1000" dirty="0" err="1">
                <a:latin typeface="Lucida Console"/>
                <a:cs typeface="Lucida Console"/>
              </a:rPr>
              <a:t>unicorn</a:t>
            </a:r>
            <a:r>
              <a:rPr lang="nl-NL" sz="1000" dirty="0">
                <a:latin typeface="Lucida Console"/>
                <a:cs typeface="Lucida Console"/>
              </a:rPr>
              <a:t> </a:t>
            </a:r>
            <a:r>
              <a:rPr lang="nl-NL" sz="1000" dirty="0" smtClean="0">
                <a:latin typeface="Lucida Console"/>
                <a:cs typeface="Lucida Console"/>
              </a:rPr>
              <a:t>	1</a:t>
            </a:r>
            <a:endParaRPr lang="nl-NL" sz="1000" dirty="0">
              <a:latin typeface="Lucida Console"/>
              <a:cs typeface="Lucida Console"/>
            </a:endParaRPr>
          </a:p>
          <a:p>
            <a:r>
              <a:rPr lang="pl-PL" sz="1000" dirty="0">
                <a:latin typeface="Lucida Console"/>
                <a:cs typeface="Lucida Console"/>
              </a:rPr>
              <a:t>web </a:t>
            </a:r>
            <a:r>
              <a:rPr lang="pl-PL" sz="1000" dirty="0" smtClean="0">
                <a:latin typeface="Lucida Console"/>
                <a:cs typeface="Lucida Console"/>
              </a:rPr>
              <a:t>		2</a:t>
            </a:r>
            <a:endParaRPr lang="pl-PL" sz="1000" dirty="0">
              <a:latin typeface="Lucida Console"/>
              <a:cs typeface="Lucida Console"/>
            </a:endParaRPr>
          </a:p>
          <a:p>
            <a:r>
              <a:rPr lang="pl-PL" sz="1000" dirty="0">
                <a:latin typeface="Lucida Console"/>
                <a:cs typeface="Lucida Console"/>
              </a:rPr>
              <a:t>win </a:t>
            </a:r>
            <a:r>
              <a:rPr lang="pl-PL" sz="1000" dirty="0" smtClean="0">
                <a:latin typeface="Lucida Console"/>
                <a:cs typeface="Lucida Console"/>
              </a:rPr>
              <a:t>		5</a:t>
            </a:r>
            <a:endParaRPr lang="pl-PL" sz="1000" dirty="0">
              <a:latin typeface="Lucida Console"/>
              <a:cs typeface="Lucida Console"/>
            </a:endParaRPr>
          </a:p>
          <a:p>
            <a:r>
              <a:rPr lang="pl-PL" sz="1000" dirty="0" err="1">
                <a:latin typeface="Lucida Console"/>
                <a:cs typeface="Lucida Console"/>
              </a:rPr>
              <a:t>windows</a:t>
            </a:r>
            <a:r>
              <a:rPr lang="pl-PL" sz="1000" dirty="0">
                <a:latin typeface="Lucida Console"/>
                <a:cs typeface="Lucida Console"/>
              </a:rPr>
              <a:t> </a:t>
            </a:r>
            <a:r>
              <a:rPr lang="pl-PL" sz="1000" dirty="0" smtClean="0">
                <a:latin typeface="Lucida Console"/>
                <a:cs typeface="Lucida Console"/>
              </a:rPr>
              <a:t>	1</a:t>
            </a:r>
            <a:endParaRPr lang="pl-PL" sz="1000" dirty="0">
              <a:latin typeface="Lucida Console"/>
              <a:cs typeface="Lucida Console"/>
            </a:endParaRPr>
          </a:p>
          <a:p>
            <a:r>
              <a:rPr lang="pl-PL" sz="1000" dirty="0" err="1">
                <a:latin typeface="Lucida Console"/>
                <a:cs typeface="Lucida Console"/>
              </a:rPr>
              <a:t>work</a:t>
            </a:r>
            <a:r>
              <a:rPr lang="pl-PL" sz="1000" dirty="0">
                <a:latin typeface="Lucida Console"/>
                <a:cs typeface="Lucida Console"/>
              </a:rPr>
              <a:t> </a:t>
            </a:r>
            <a:r>
              <a:rPr lang="pl-PL" sz="1000" dirty="0" smtClean="0">
                <a:latin typeface="Lucida Console"/>
                <a:cs typeface="Lucida Console"/>
              </a:rPr>
              <a:t>		1</a:t>
            </a:r>
            <a:endParaRPr lang="pl-PL" sz="1000" dirty="0">
              <a:latin typeface="Lucida Console"/>
              <a:cs typeface="Lucida Console"/>
            </a:endParaRPr>
          </a:p>
          <a:p>
            <a:r>
              <a:rPr lang="pl-PL" sz="1000" dirty="0" err="1">
                <a:latin typeface="Lucida Console"/>
                <a:cs typeface="Lucida Console"/>
              </a:rPr>
              <a:t>world</a:t>
            </a:r>
            <a:r>
              <a:rPr lang="pl-PL" sz="1000" dirty="0">
                <a:latin typeface="Lucida Console"/>
                <a:cs typeface="Lucida Console"/>
              </a:rPr>
              <a:t> </a:t>
            </a:r>
            <a:r>
              <a:rPr lang="pl-PL" sz="1000" dirty="0" smtClean="0">
                <a:latin typeface="Lucida Console"/>
                <a:cs typeface="Lucida Console"/>
              </a:rPr>
              <a:t>	3</a:t>
            </a:r>
            <a:endParaRPr lang="pl-PL" sz="1000" dirty="0">
              <a:latin typeface="Lucida Console"/>
              <a:cs typeface="Lucida Console"/>
            </a:endParaRPr>
          </a:p>
          <a:p>
            <a:r>
              <a:rPr lang="pl-PL" sz="1000" dirty="0" err="1">
                <a:latin typeface="Lucida Console"/>
                <a:cs typeface="Lucida Console"/>
              </a:rPr>
              <a:t>wow</a:t>
            </a:r>
            <a:r>
              <a:rPr lang="pl-PL" sz="1000" dirty="0">
                <a:latin typeface="Lucida Console"/>
                <a:cs typeface="Lucida Console"/>
              </a:rPr>
              <a:t> </a:t>
            </a:r>
            <a:r>
              <a:rPr lang="pl-PL" sz="1000" dirty="0" smtClean="0">
                <a:latin typeface="Lucida Console"/>
                <a:cs typeface="Lucida Console"/>
              </a:rPr>
              <a:t>		1</a:t>
            </a:r>
            <a:endParaRPr lang="pl-PL" sz="1000" dirty="0">
              <a:latin typeface="Lucida Console"/>
              <a:cs typeface="Lucida Console"/>
            </a:endParaRPr>
          </a:p>
          <a:p>
            <a:r>
              <a:rPr lang="pl-PL" sz="1000" dirty="0" err="1">
                <a:latin typeface="Lucida Console"/>
                <a:cs typeface="Lucida Console"/>
              </a:rPr>
              <a:t>youtube</a:t>
            </a:r>
            <a:r>
              <a:rPr lang="pl-PL" sz="1000" dirty="0">
                <a:latin typeface="Lucida Console"/>
                <a:cs typeface="Lucida Console"/>
              </a:rPr>
              <a:t> </a:t>
            </a:r>
            <a:r>
              <a:rPr lang="pl-PL" sz="1000" dirty="0" smtClean="0">
                <a:latin typeface="Lucida Console"/>
                <a:cs typeface="Lucida Console"/>
              </a:rPr>
              <a:t>	1</a:t>
            </a:r>
            <a:endParaRPr lang="pl-PL" sz="1000" dirty="0">
              <a:latin typeface="Lucida Console"/>
              <a:cs typeface="Lucida Console"/>
            </a:endParaRPr>
          </a:p>
          <a:p>
            <a:endParaRPr lang="en-US" sz="1000" dirty="0">
              <a:latin typeface="Lucida Console"/>
              <a:cs typeface="Lucida Console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3153" y="582973"/>
            <a:ext cx="27041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Seen names and the search string occurrence as seen in this experiment</a:t>
            </a:r>
          </a:p>
        </p:txBody>
      </p:sp>
    </p:spTree>
    <p:extLst>
      <p:ext uri="{BB962C8B-B14F-4D97-AF65-F5344CB8AC3E}">
        <p14:creationId xmlns:p14="http://schemas.microsoft.com/office/powerpoint/2010/main" val="3006038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Mapping users to root name server instances</a:t>
            </a:r>
          </a:p>
          <a:p>
            <a:r>
              <a:rPr lang="en-US" dirty="0" smtClean="0"/>
              <a:t>Measuring the “transparency” of  </a:t>
            </a:r>
            <a:r>
              <a:rPr lang="en-US" dirty="0" err="1" smtClean="0"/>
              <a:t>undelegated</a:t>
            </a:r>
            <a:r>
              <a:rPr lang="en-US" dirty="0" smtClean="0"/>
              <a:t> </a:t>
            </a:r>
            <a:r>
              <a:rPr lang="en-US" dirty="0" err="1" smtClean="0"/>
              <a:t>gTLDs</a:t>
            </a:r>
            <a:endParaRPr lang="en-US" dirty="0" smtClean="0"/>
          </a:p>
          <a:p>
            <a:r>
              <a:rPr lang="en-US" dirty="0"/>
              <a:t>Number of root queries per trigger </a:t>
            </a:r>
            <a:r>
              <a:rPr lang="en-US" dirty="0" smtClean="0"/>
              <a:t>instance</a:t>
            </a:r>
          </a:p>
          <a:p>
            <a:r>
              <a:rPr lang="en-US" dirty="0" smtClean="0"/>
              <a:t>Consistency between predicted Browser/OS </a:t>
            </a:r>
            <a:r>
              <a:rPr lang="en-US" dirty="0" err="1" smtClean="0"/>
              <a:t>behavious</a:t>
            </a:r>
            <a:r>
              <a:rPr lang="en-US" dirty="0" smtClean="0"/>
              <a:t> and observed </a:t>
            </a:r>
            <a:r>
              <a:rPr lang="en-US" dirty="0" err="1" smtClean="0"/>
              <a:t>behaviours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4989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 Google for sponsoring our costs in the advertisement campaign used to generate the original use data for </a:t>
            </a:r>
            <a:r>
              <a:rPr lang="en-US" smtClean="0"/>
              <a:t>this analysis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53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System Library </a:t>
            </a:r>
            <a:r>
              <a:rPr lang="en-US" dirty="0" err="1" smtClean="0"/>
              <a:t>Behaviour</a:t>
            </a:r>
            <a:endParaRPr lang="en-US" dirty="0"/>
          </a:p>
        </p:txBody>
      </p:sp>
      <p:pic>
        <p:nvPicPr>
          <p:cNvPr id="5" name="Picture 4" descr="Screen Shot 2014-06-08 at 7.11.0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206" y="3824035"/>
            <a:ext cx="6019800" cy="2209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1169" y="1689614"/>
            <a:ext cx="7598251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do local search lists interact with user-provided names when performing name resolution when using the OS system library for name resolution?</a:t>
            </a:r>
          </a:p>
          <a:p>
            <a:r>
              <a:rPr lang="en-US" dirty="0"/>
              <a:t>	</a:t>
            </a:r>
            <a:r>
              <a:rPr lang="en-US" b="1" dirty="0" smtClean="0"/>
              <a:t>never</a:t>
            </a:r>
            <a:r>
              <a:rPr lang="en-US" dirty="0" smtClean="0"/>
              <a:t>: the local search list is not used</a:t>
            </a:r>
          </a:p>
          <a:p>
            <a:r>
              <a:rPr lang="en-US" dirty="0"/>
              <a:t>	</a:t>
            </a:r>
            <a:r>
              <a:rPr lang="en-US" b="1" dirty="0" smtClean="0"/>
              <a:t>always</a:t>
            </a:r>
            <a:r>
              <a:rPr lang="en-US" dirty="0" smtClean="0"/>
              <a:t>: the local search list is always appended to the name</a:t>
            </a:r>
          </a:p>
          <a:p>
            <a:r>
              <a:rPr lang="en-US" dirty="0"/>
              <a:t>	</a:t>
            </a:r>
            <a:r>
              <a:rPr lang="en-US" b="1" dirty="0" smtClean="0">
                <a:solidFill>
                  <a:srgbClr val="FF0000"/>
                </a:solidFill>
              </a:rPr>
              <a:t>pre</a:t>
            </a:r>
            <a:r>
              <a:rPr lang="en-US" dirty="0" smtClean="0"/>
              <a:t>: the local search list is appended, if NXDOMAIN, then the name is queried</a:t>
            </a:r>
          </a:p>
          <a:p>
            <a:r>
              <a:rPr lang="en-US" dirty="0"/>
              <a:t>	</a:t>
            </a:r>
            <a:r>
              <a:rPr lang="en-US" b="1" dirty="0" smtClean="0">
                <a:solidFill>
                  <a:srgbClr val="FF0000"/>
                </a:solidFill>
              </a:rPr>
              <a:t>post</a:t>
            </a:r>
            <a:r>
              <a:rPr lang="en-US" dirty="0" smtClean="0"/>
              <a:t>: the name is queried, if NXDOMAIN then the search list is appended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593479" y="6581001"/>
            <a:ext cx="35505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http</a:t>
            </a:r>
            <a:r>
              <a:rPr lang="en-US" sz="1200" dirty="0"/>
              <a:t>://</a:t>
            </a:r>
            <a:r>
              <a:rPr lang="en-US" sz="1200" dirty="0" err="1"/>
              <a:t>www.potaroo.net</a:t>
            </a:r>
            <a:r>
              <a:rPr lang="en-US" sz="1200" dirty="0"/>
              <a:t>/</a:t>
            </a:r>
            <a:r>
              <a:rPr lang="en-US" sz="1200" dirty="0" err="1"/>
              <a:t>ispcol</a:t>
            </a:r>
            <a:r>
              <a:rPr lang="en-US" sz="1200" dirty="0"/>
              <a:t>/2013-10/</a:t>
            </a:r>
            <a:r>
              <a:rPr lang="en-US" sz="1200" dirty="0" err="1"/>
              <a:t>dotless.html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76620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+ Browser </a:t>
            </a:r>
            <a:r>
              <a:rPr lang="en-US" dirty="0" err="1" smtClean="0"/>
              <a:t>Behaviour</a:t>
            </a:r>
            <a:endParaRPr lang="en-US" dirty="0"/>
          </a:p>
        </p:txBody>
      </p:sp>
      <p:pic>
        <p:nvPicPr>
          <p:cNvPr id="4" name="Content Placeholder 3" descr="Screen Shot 2014-06-08 at 7.15.34 a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19" b="8245"/>
          <a:stretch/>
        </p:blipFill>
        <p:spPr>
          <a:xfrm>
            <a:off x="925565" y="1749048"/>
            <a:ext cx="7137015" cy="4535882"/>
          </a:xfrm>
        </p:spPr>
      </p:pic>
      <p:sp>
        <p:nvSpPr>
          <p:cNvPr id="5" name="TextBox 4"/>
          <p:cNvSpPr txBox="1"/>
          <p:nvPr/>
        </p:nvSpPr>
        <p:spPr>
          <a:xfrm>
            <a:off x="5593479" y="6581001"/>
            <a:ext cx="35505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http</a:t>
            </a:r>
            <a:r>
              <a:rPr lang="en-US" sz="1200" dirty="0"/>
              <a:t>://</a:t>
            </a:r>
            <a:r>
              <a:rPr lang="en-US" sz="1200" dirty="0" err="1"/>
              <a:t>www.potaroo.net</a:t>
            </a:r>
            <a:r>
              <a:rPr lang="en-US" sz="1200" dirty="0"/>
              <a:t>/</a:t>
            </a:r>
            <a:r>
              <a:rPr lang="en-US" sz="1200" dirty="0" err="1"/>
              <a:t>ispcol</a:t>
            </a:r>
            <a:r>
              <a:rPr lang="en-US" sz="1200" dirty="0"/>
              <a:t>/2013-10/</a:t>
            </a:r>
            <a:r>
              <a:rPr lang="en-US" sz="1200" dirty="0" err="1"/>
              <a:t>dotless.html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0637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Set up an experimental framework where the identity of the user’s browser and OS can be linked to query </a:t>
            </a:r>
            <a:r>
              <a:rPr lang="en-US" dirty="0" err="1" smtClean="0"/>
              <a:t>behaviour</a:t>
            </a:r>
            <a:r>
              <a:rPr lang="en-US" dirty="0" smtClean="0"/>
              <a:t> as seen by the DNS root servers?</a:t>
            </a:r>
          </a:p>
        </p:txBody>
      </p:sp>
    </p:spTree>
    <p:extLst>
      <p:ext uri="{BB962C8B-B14F-4D97-AF65-F5344CB8AC3E}">
        <p14:creationId xmlns:p14="http://schemas.microsoft.com/office/powerpoint/2010/main" val="1779437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Used Google’s AD network to deliver a volume of end user tests, timed to coincide with the DNS OARC “Day In The Life” (DITL) data collection of queries made to root zone servers</a:t>
            </a:r>
          </a:p>
          <a:p>
            <a:r>
              <a:rPr lang="en-US" dirty="0" smtClean="0"/>
              <a:t>The embedded code used 4 URL elements:</a:t>
            </a:r>
          </a:p>
          <a:p>
            <a:pPr lvl="1"/>
            <a:r>
              <a:rPr lang="en-US" dirty="0" smtClean="0"/>
              <a:t>URL with a single label (unique) name</a:t>
            </a:r>
          </a:p>
          <a:p>
            <a:pPr lvl="1"/>
            <a:r>
              <a:rPr lang="en-US" dirty="0" smtClean="0"/>
              <a:t>URL with a two label (unique name)</a:t>
            </a:r>
          </a:p>
          <a:p>
            <a:pPr lvl="1"/>
            <a:r>
              <a:rPr lang="en-US" dirty="0" smtClean="0"/>
              <a:t>URL to the experiment server</a:t>
            </a:r>
          </a:p>
          <a:p>
            <a:pPr marL="457200" lvl="1" indent="0">
              <a:buNone/>
            </a:pPr>
            <a:r>
              <a:rPr lang="en-US" dirty="0" smtClean="0"/>
              <a:t>(10 second wait)</a:t>
            </a:r>
          </a:p>
          <a:p>
            <a:pPr lvl="1"/>
            <a:r>
              <a:rPr lang="en-US" dirty="0" smtClean="0"/>
              <a:t>URL to the experiment server</a:t>
            </a:r>
          </a:p>
        </p:txBody>
      </p:sp>
    </p:spTree>
    <p:extLst>
      <p:ext uri="{BB962C8B-B14F-4D97-AF65-F5344CB8AC3E}">
        <p14:creationId xmlns:p14="http://schemas.microsoft.com/office/powerpoint/2010/main" val="2174913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 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Ad campaign was active from the 15</a:t>
            </a:r>
            <a:r>
              <a:rPr lang="en-US" baseline="30000" dirty="0" smtClean="0"/>
              <a:t>th</a:t>
            </a:r>
            <a:r>
              <a:rPr lang="en-US" dirty="0" smtClean="0"/>
              <a:t> April to the 17</a:t>
            </a:r>
            <a:r>
              <a:rPr lang="en-US" baseline="30000" dirty="0" smtClean="0"/>
              <a:t>th</a:t>
            </a:r>
            <a:r>
              <a:rPr lang="en-US" dirty="0" smtClean="0"/>
              <a:t> April 2014</a:t>
            </a:r>
          </a:p>
          <a:p>
            <a:pPr lvl="1"/>
            <a:r>
              <a:rPr lang="en-US" dirty="0" smtClean="0"/>
              <a:t>5,302,927 instances of the ad were seen to make HTTP queries to the experiment’s servers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fig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667" y="3601693"/>
            <a:ext cx="4613032" cy="3238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786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Root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used the DNS OARC DITL collection of logs of queries at root servers, and looked for queries that were the result of our experiment</a:t>
            </a:r>
          </a:p>
          <a:p>
            <a:pPr lvl="1"/>
            <a:r>
              <a:rPr lang="en-US" dirty="0" smtClean="0"/>
              <a:t>Logs were available for A, C, E, F, H, I, J, K, M roots</a:t>
            </a:r>
          </a:p>
          <a:p>
            <a:pPr lvl="2"/>
            <a:r>
              <a:rPr lang="en-US" dirty="0" smtClean="0"/>
              <a:t>No logs from L </a:t>
            </a:r>
            <a:r>
              <a:rPr lang="en-US" dirty="0" smtClean="0">
                <a:sym typeface="Wingdings"/>
              </a:rPr>
              <a:t></a:t>
            </a:r>
            <a:endParaRPr lang="en-US" dirty="0" smtClean="0"/>
          </a:p>
          <a:p>
            <a:pPr lvl="1"/>
            <a:r>
              <a:rPr lang="en-US" dirty="0" smtClean="0"/>
              <a:t>11,177,623 DNS queries for the experiment’s identifying string were found in the DITL log files</a:t>
            </a:r>
          </a:p>
          <a:p>
            <a:pPr lvl="1"/>
            <a:r>
              <a:rPr lang="en-US" dirty="0" smtClean="0"/>
              <a:t>6,771,931 unique experiments made DNS queries that were seen at a root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163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Two URLs were passed to the user’s browser upon impression of the ad that are of interest with respect to root server queries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 single DNS label</a:t>
            </a:r>
          </a:p>
          <a:p>
            <a:pPr marL="857250" lvl="2" indent="0">
              <a:buNone/>
            </a:pPr>
            <a:r>
              <a:rPr lang="en-US" sz="2000" dirty="0" smtClean="0"/>
              <a:t>http://&lt;</a:t>
            </a:r>
            <a:r>
              <a:rPr lang="en-US" sz="2000" i="1" dirty="0" smtClean="0"/>
              <a:t>locate-string</a:t>
            </a:r>
            <a:r>
              <a:rPr lang="en-US" sz="2000" dirty="0" smtClean="0"/>
              <a:t>&gt;-&lt;</a:t>
            </a:r>
            <a:r>
              <a:rPr lang="en-US" sz="2000" i="1" dirty="0" smtClean="0"/>
              <a:t>unique-label</a:t>
            </a:r>
            <a:r>
              <a:rPr lang="en-US" sz="2000" dirty="0" smtClean="0"/>
              <a:t>&gt;-single-label-name/</a:t>
            </a:r>
            <a:r>
              <a:rPr lang="en-US" sz="2000" dirty="0" err="1" smtClean="0"/>
              <a:t>index.html</a:t>
            </a:r>
            <a:endParaRPr lang="en-US" sz="20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 2-label name</a:t>
            </a:r>
          </a:p>
          <a:p>
            <a:pPr marL="857250" lvl="2" indent="0">
              <a:buNone/>
            </a:pPr>
            <a:r>
              <a:rPr lang="en-US" sz="2000" dirty="0"/>
              <a:t>http:/</a:t>
            </a:r>
            <a:r>
              <a:rPr lang="en-US" sz="2000" dirty="0" smtClean="0"/>
              <a:t>/second-label.&lt;</a:t>
            </a:r>
            <a:r>
              <a:rPr lang="en-US" sz="2000" i="1" dirty="0"/>
              <a:t>locate-string</a:t>
            </a:r>
            <a:r>
              <a:rPr lang="en-US" sz="2000" dirty="0"/>
              <a:t>&gt;-&lt;</a:t>
            </a:r>
            <a:r>
              <a:rPr lang="en-US" sz="2000" i="1" dirty="0"/>
              <a:t>unique-label</a:t>
            </a:r>
            <a:r>
              <a:rPr lang="en-US" sz="2000" dirty="0"/>
              <a:t>&gt;-single-label-name/</a:t>
            </a:r>
            <a:r>
              <a:rPr lang="en-US" sz="2000" dirty="0" err="1" smtClean="0"/>
              <a:t>index.html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71355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4038</TotalTime>
  <Words>1800</Words>
  <Application>Microsoft Macintosh PowerPoint</Application>
  <PresentationFormat>On-screen Show (4:3)</PresentationFormat>
  <Paragraphs>358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On Queries to the Root</vt:lpstr>
      <vt:lpstr>The story so far…</vt:lpstr>
      <vt:lpstr>OS System Library Behaviour</vt:lpstr>
      <vt:lpstr>OS + Browser Behaviour</vt:lpstr>
      <vt:lpstr>Can we… </vt:lpstr>
      <vt:lpstr>This Experiment</vt:lpstr>
      <vt:lpstr>Experiment  Statistics</vt:lpstr>
      <vt:lpstr>Root Queries</vt:lpstr>
      <vt:lpstr>The Experiment</vt:lpstr>
      <vt:lpstr>The Theory (1)</vt:lpstr>
      <vt:lpstr>The Theory (2)</vt:lpstr>
      <vt:lpstr>(*) Well… not quite “all”</vt:lpstr>
      <vt:lpstr>The Practice</vt:lpstr>
      <vt:lpstr>Some results</vt:lpstr>
      <vt:lpstr>Collected Data Set</vt:lpstr>
      <vt:lpstr>Results (2)</vt:lpstr>
      <vt:lpstr>Local Search Strings</vt:lpstr>
      <vt:lpstr>Where’s “.corp”?</vt:lpstr>
      <vt:lpstr>And where’s “.local”?</vt:lpstr>
      <vt:lpstr>Name prepending…</vt:lpstr>
      <vt:lpstr>Name Prepending</vt:lpstr>
      <vt:lpstr>Search Lists</vt:lpstr>
      <vt:lpstr>Local Search Lists and new TLDs</vt:lpstr>
      <vt:lpstr>PowerPoint Presentation</vt:lpstr>
      <vt:lpstr>Further Work</vt:lpstr>
      <vt:lpstr>Thanks</vt:lpstr>
    </vt:vector>
  </TitlesOfParts>
  <Company>APNIC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Queries to the Root</dc:title>
  <dc:creator>Geoff Huston</dc:creator>
  <cp:lastModifiedBy>Geoff Huston</cp:lastModifiedBy>
  <cp:revision>42</cp:revision>
  <dcterms:created xsi:type="dcterms:W3CDTF">2014-06-07T20:38:37Z</dcterms:created>
  <dcterms:modified xsi:type="dcterms:W3CDTF">2014-10-06T19:37:37Z</dcterms:modified>
</cp:coreProperties>
</file>